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7559675" cy="106918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1071360" y="396432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97340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107136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pic>
        <p:nvPicPr>
          <p:cNvPr id="42" name="Obraz 41"/>
          <p:cNvPicPr/>
          <p:nvPr/>
        </p:nvPicPr>
        <p:blipFill>
          <a:blip r:embed="rId2"/>
          <a:stretch/>
        </p:blipFill>
        <p:spPr>
          <a:xfrm>
            <a:off x="204264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43" name="Obraz 42"/>
          <p:cNvPicPr/>
          <p:nvPr/>
        </p:nvPicPr>
        <p:blipFill>
          <a:blip r:embed="rId2"/>
          <a:stretch/>
        </p:blipFill>
        <p:spPr>
          <a:xfrm>
            <a:off x="204264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1071360" y="357120"/>
            <a:ext cx="761508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107136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97340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1071360" y="396432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1071360" y="396432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97340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107136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pic>
        <p:nvPicPr>
          <p:cNvPr id="87" name="Obraz 86"/>
          <p:cNvPicPr/>
          <p:nvPr/>
        </p:nvPicPr>
        <p:blipFill>
          <a:blip r:embed="rId2"/>
          <a:stretch/>
        </p:blipFill>
        <p:spPr>
          <a:xfrm>
            <a:off x="204264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88" name="Obraz 87"/>
          <p:cNvPicPr/>
          <p:nvPr/>
        </p:nvPicPr>
        <p:blipFill>
          <a:blip r:embed="rId2"/>
          <a:stretch/>
        </p:blipFill>
        <p:spPr>
          <a:xfrm>
            <a:off x="204264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1071360" y="357120"/>
            <a:ext cx="761508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107136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4525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973400" y="396432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07136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973400" y="1600200"/>
            <a:ext cx="371592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1071360" y="3964320"/>
            <a:ext cx="7615080" cy="2158560"/>
          </a:xfrm>
          <a:prstGeom prst="rect">
            <a:avLst/>
          </a:prstGeom>
        </p:spPr>
        <p:txBody>
          <a:bodyPr lIns="0" tIns="0" rIns="0" bIns="0"/>
          <a:lstStyle/>
          <a:p>
            <a:pPr algn="just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3D10D-4037-4996-B926-69A79917A26B}" type="datetimeFigureOut">
              <a:rPr lang="pl-PL" smtClean="0"/>
              <a:t>2020-03-06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0D8D-2022-4A25-A4CA-31E1F072033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Obraz 26"/>
          <p:cNvPicPr/>
          <p:nvPr/>
        </p:nvPicPr>
        <p:blipFill>
          <a:blip r:embed="rId14"/>
          <a:srcRect t="123" r="7247" b="3027"/>
          <a:stretch/>
        </p:blipFill>
        <p:spPr>
          <a:xfrm>
            <a:off x="0" y="0"/>
            <a:ext cx="9135000" cy="6857640"/>
          </a:xfrm>
          <a:prstGeom prst="rect">
            <a:avLst/>
          </a:prstGeom>
          <a:ln>
            <a:noFill/>
          </a:ln>
        </p:spPr>
      </p:pic>
      <p:pic>
        <p:nvPicPr>
          <p:cNvPr id="45" name="Obraz 8"/>
          <p:cNvPicPr/>
          <p:nvPr/>
        </p:nvPicPr>
        <p:blipFill>
          <a:blip r:embed="rId15"/>
          <a:srcRect l="476" t="31485" b="38892"/>
          <a:stretch/>
        </p:blipFill>
        <p:spPr>
          <a:xfrm>
            <a:off x="0" y="554760"/>
            <a:ext cx="937440" cy="945000"/>
          </a:xfrm>
          <a:prstGeom prst="rect">
            <a:avLst/>
          </a:prstGeom>
          <a:ln>
            <a:noFill/>
          </a:ln>
        </p:spPr>
      </p:pic>
      <p:sp>
        <p:nvSpPr>
          <p:cNvPr id="46" name="CustomShape 1"/>
          <p:cNvSpPr/>
          <p:nvPr/>
        </p:nvSpPr>
        <p:spPr>
          <a:xfrm>
            <a:off x="0" y="6237360"/>
            <a:ext cx="9135000" cy="6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214200" y="6473520"/>
            <a:ext cx="38574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l-PL" sz="1400" i="1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Zainwestujmy razem w środowisko</a:t>
            </a:r>
            <a:endParaRPr/>
          </a:p>
        </p:txBody>
      </p:sp>
      <p:pic>
        <p:nvPicPr>
          <p:cNvPr id="48" name="Obraz 12"/>
          <p:cNvPicPr/>
          <p:nvPr/>
        </p:nvPicPr>
        <p:blipFill>
          <a:blip r:embed="rId16"/>
          <a:stretch/>
        </p:blipFill>
        <p:spPr>
          <a:xfrm>
            <a:off x="6257880" y="6305400"/>
            <a:ext cx="2418120" cy="507600"/>
          </a:xfrm>
          <a:prstGeom prst="rect">
            <a:avLst/>
          </a:prstGeom>
          <a:ln>
            <a:noFill/>
          </a:ln>
        </p:spPr>
      </p:pic>
      <p:sp>
        <p:nvSpPr>
          <p:cNvPr id="49" name="PlaceHolder 3"/>
          <p:cNvSpPr>
            <a:spLocks noGrp="1"/>
          </p:cNvSpPr>
          <p:nvPr>
            <p:ph type="title"/>
          </p:nvPr>
        </p:nvSpPr>
        <p:spPr>
          <a:xfrm>
            <a:off x="1071360" y="357120"/>
            <a:ext cx="7615080" cy="1142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Kliknij, aby edytować styl</a:t>
            </a:r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1071360" y="1600200"/>
            <a:ext cx="761508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Kliknij, aby edytować format tekstu konspektu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Drugi poziom konspektu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Trzeci poziom konspektu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Czwarty poziom konspektu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Piąty poziom konspektu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Szósty poziom konspektu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Siódmy poziom konspektuKliknij, aby edytować style wzorca tekstu</a:t>
            </a:r>
            <a:endParaRPr/>
          </a:p>
          <a:p>
            <a:pPr marL="743040" lvl="1" indent="-285480" algn="just">
              <a:lnSpc>
                <a:spcPct val="100000"/>
              </a:lnSpc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Drugi poziom</a:t>
            </a:r>
            <a:endParaRPr/>
          </a:p>
          <a:p>
            <a:pPr marL="1143000" lvl="2" indent="-228240" algn="just">
              <a:lnSpc>
                <a:spcPct val="100000"/>
              </a:lnSpc>
              <a:buSzPct val="70000"/>
              <a:buFont typeface="Courier New"/>
              <a:buChar char="o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Trzeci poziom</a:t>
            </a:r>
            <a:endParaRPr/>
          </a:p>
          <a:p>
            <a:pPr marL="1600200" lvl="3" indent="-228240" algn="just">
              <a:lnSpc>
                <a:spcPct val="100000"/>
              </a:lnSpc>
              <a:buFont typeface="Arial"/>
              <a:buChar char="–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Czwarty poziom</a:t>
            </a:r>
            <a:endParaRPr/>
          </a:p>
          <a:p>
            <a:pPr marL="2057400" lvl="4" indent="-228240" algn="just">
              <a:lnSpc>
                <a:spcPct val="100000"/>
              </a:lnSpc>
              <a:buFont typeface="Arial"/>
              <a:buChar char="»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Piąty poziom</a:t>
            </a:r>
            <a:endParaRPr/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20-3-5</a:t>
            </a:r>
            <a:endParaRPr/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53" name="PlaceHolder 7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C0436764-50D1-423A-8F59-530F29891518}" type="slidenum"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/>
          </a:p>
        </p:txBody>
      </p:sp>
      <p:sp>
        <p:nvSpPr>
          <p:cNvPr id="54" name="CustomShape 8"/>
          <p:cNvSpPr/>
          <p:nvPr/>
        </p:nvSpPr>
        <p:spPr>
          <a:xfrm>
            <a:off x="0" y="500040"/>
            <a:ext cx="928440" cy="1071360"/>
          </a:xfrm>
          <a:prstGeom prst="rect">
            <a:avLst/>
          </a:prstGeom>
          <a:solidFill>
            <a:srgbClr val="FFFFFF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okik.gov.pl/wyjasnienia2.php#faq3030" TargetMode="Externa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fosigw.gov.pl/oferta-finansowania/pomoc-publiczna/wielkoprzedsibiorstwa/" TargetMode="External"/><Relationship Id="rId2" Type="http://schemas.openxmlformats.org/officeDocument/2006/relationships/hyperlink" Target="http://ec.europa.eu/DocsRoom/documents/15582/attachments/1/translations" TargetMode="Externa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fosigw.gov.pl/oferta-finansowania/pomoc-publiczna/kalkulatory-pomocy-publicznej/" TargetMode="Externa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koportal.gov.pl/pozwolenia-zintegrowane/konkluzje-bat/" TargetMode="Externa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Picture 2"/>
          <p:cNvPicPr/>
          <p:nvPr/>
        </p:nvPicPr>
        <p:blipFill>
          <a:blip r:embed="rId2"/>
          <a:srcRect r="3757"/>
          <a:stretch/>
        </p:blipFill>
        <p:spPr>
          <a:xfrm>
            <a:off x="0" y="-26640"/>
            <a:ext cx="9143640" cy="6357600"/>
          </a:xfrm>
          <a:prstGeom prst="rect">
            <a:avLst/>
          </a:prstGeom>
          <a:ln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0" y="2071800"/>
            <a:ext cx="9143640" cy="428400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CustomShape 3"/>
          <p:cNvSpPr/>
          <p:nvPr/>
        </p:nvSpPr>
        <p:spPr>
          <a:xfrm>
            <a:off x="0" y="2681280"/>
            <a:ext cx="9143640" cy="1285560"/>
          </a:xfrm>
          <a:prstGeom prst="rect">
            <a:avLst/>
          </a:prstGeom>
          <a:solidFill>
            <a:schemeClr val="bg1">
              <a:lumMod val="75000"/>
              <a:alpha val="6313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4"/>
          <p:cNvSpPr/>
          <p:nvPr/>
        </p:nvSpPr>
        <p:spPr>
          <a:xfrm>
            <a:off x="0" y="4000680"/>
            <a:ext cx="9143640" cy="428400"/>
          </a:xfrm>
          <a:prstGeom prst="rect">
            <a:avLst/>
          </a:prstGeom>
          <a:solidFill>
            <a:schemeClr val="bg1">
              <a:lumMod val="95000"/>
              <a:alpha val="560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5"/>
          <p:cNvSpPr/>
          <p:nvPr/>
        </p:nvSpPr>
        <p:spPr>
          <a:xfrm>
            <a:off x="-26280" y="5001840"/>
            <a:ext cx="9143640" cy="285480"/>
          </a:xfrm>
          <a:prstGeom prst="rect">
            <a:avLst/>
          </a:prstGeom>
          <a:solidFill>
            <a:srgbClr val="F2F2F2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6"/>
          <p:cNvSpPr/>
          <p:nvPr/>
        </p:nvSpPr>
        <p:spPr>
          <a:xfrm>
            <a:off x="3253680" y="2071800"/>
            <a:ext cx="5500440" cy="69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sz="20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 a i n w e s t u j m y   r a z e m   w   ś r o d o w i s k o</a:t>
            </a:r>
            <a:endParaRPr/>
          </a:p>
        </p:txBody>
      </p:sp>
      <p:sp>
        <p:nvSpPr>
          <p:cNvPr id="96" name="CustomShape 7"/>
          <p:cNvSpPr/>
          <p:nvPr/>
        </p:nvSpPr>
        <p:spPr>
          <a:xfrm>
            <a:off x="-108360" y="2745360"/>
            <a:ext cx="88624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Narodowy Fundusz Ochrony Środowiska i Gospodarki Wodnej</a:t>
            </a:r>
            <a:endParaRPr/>
          </a:p>
        </p:txBody>
      </p:sp>
      <p:sp>
        <p:nvSpPr>
          <p:cNvPr id="97" name="CustomShape 8"/>
          <p:cNvSpPr/>
          <p:nvPr/>
        </p:nvSpPr>
        <p:spPr>
          <a:xfrm>
            <a:off x="600840" y="3333600"/>
            <a:ext cx="8152920" cy="106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Program Sokół w kontekście przepisów pomocy publicznej</a:t>
            </a:r>
            <a:endParaRPr/>
          </a:p>
        </p:txBody>
      </p:sp>
      <p:sp>
        <p:nvSpPr>
          <p:cNvPr id="98" name="CustomShape 9"/>
          <p:cNvSpPr/>
          <p:nvPr/>
        </p:nvSpPr>
        <p:spPr>
          <a:xfrm>
            <a:off x="2699640" y="5559120"/>
            <a:ext cx="5328360" cy="999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342720">
              <a:lnSpc>
                <a:spcPct val="100000"/>
              </a:lnSpc>
            </a:pPr>
            <a:r>
              <a:rPr lang="pl-PL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 marca 2020 r.</a:t>
            </a:r>
            <a:endParaRPr/>
          </a:p>
          <a:p>
            <a:pPr marL="343080" indent="-342720" algn="r">
              <a:lnSpc>
                <a:spcPct val="100000"/>
              </a:lnSpc>
            </a:pPr>
            <a:endParaRPr/>
          </a:p>
        </p:txBody>
      </p:sp>
      <p:sp>
        <p:nvSpPr>
          <p:cNvPr id="99" name="CustomShape 10"/>
          <p:cNvSpPr/>
          <p:nvPr/>
        </p:nvSpPr>
        <p:spPr>
          <a:xfrm>
            <a:off x="9720" y="6237360"/>
            <a:ext cx="9135000" cy="6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0" name="Obraz 16"/>
          <p:cNvPicPr/>
          <p:nvPr/>
        </p:nvPicPr>
        <p:blipFill>
          <a:blip r:embed="rId3"/>
          <a:stretch/>
        </p:blipFill>
        <p:spPr>
          <a:xfrm>
            <a:off x="6257880" y="6305400"/>
            <a:ext cx="2418120" cy="507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right)">
                                      <p:cBhvr additive="repl"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Wpływ na wymianę handlową 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Font typeface="Arial"/>
              <a:buChar char="•"/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Istnienie lub realna możliwość pojawienia się wpływu</a:t>
            </a: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Cecha powyższa nie jest spełniona na przykład, gdy występuje wpływ tylko na rynek lokalny.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827640" y="40464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3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Czy pomoc zawsze niedopuszczalna?</a:t>
            </a:r>
            <a:endParaRPr sz="3600" dirty="0"/>
          </a:p>
        </p:txBody>
      </p:sp>
      <p:sp>
        <p:nvSpPr>
          <p:cNvPr id="126" name="TextShape 2"/>
          <p:cNvSpPr txBox="1"/>
          <p:nvPr/>
        </p:nvSpPr>
        <p:spPr>
          <a:xfrm>
            <a:off x="1071360" y="1507066"/>
            <a:ext cx="7615080" cy="4729933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Zakaz udzielania pomocy nie jest bezwzględny!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376092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Jaka pomoc dopuszczalna?</a:t>
            </a:r>
            <a:endParaRPr dirty="0"/>
          </a:p>
          <a:p>
            <a:pPr marL="380880" indent="-380520" algn="just">
              <a:lnSpc>
                <a:spcPct val="100000"/>
              </a:lnSpc>
            </a:pP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Przeznaczenie pomocy (rodzaje pomocy):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Calibri"/>
              <a:buAutoNum type="alphaLcParenR"/>
            </a:pPr>
            <a:r>
              <a:rPr lang="pl-PL" sz="17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Arial"/>
              <a:buAutoNum type="alphaLcParenR"/>
            </a:pPr>
            <a:r>
              <a:rPr lang="pl-PL" sz="17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horyzontalna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(np.)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badania i rozwój oraz innowacje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7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ochronę środowiska i energetykę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wspieranie inwestycji w zakresie finansowania ryzyka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ratowanie i restrukturyzację przedsiębiorców w trudnościach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szkolenia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Arial"/>
              <a:buAutoNum type="alphaLcParenR"/>
            </a:pP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sektorowa (np.)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rolnictwo/leśnictwo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sektor górnictwa węgla</a:t>
            </a:r>
            <a:endParaRPr dirty="0"/>
          </a:p>
          <a:p>
            <a:pPr marL="2514600" lvl="5" indent="-228240">
              <a:lnSpc>
                <a:spcPts val="1500"/>
              </a:lnSpc>
              <a:buFont typeface="Wingdings" charset="2"/>
              <a:buChar char=""/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transport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Arial"/>
              <a:buAutoNum type="alphaLcParenR"/>
            </a:pPr>
            <a:r>
              <a:rPr lang="pl-PL" sz="17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</a:t>
            </a:r>
            <a:r>
              <a:rPr lang="pl-PL" sz="17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Arial"/>
              <a:buAutoNum type="alphaLcParenR"/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rekompensata za realizację usług publicznych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Font typeface="Arial"/>
              <a:buAutoNum type="alphaLcParenR"/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Inna pomoc dopuszczona przez KE bezpośrednio na TFUE, o ile: jest w interesie UE, jest niezbędna, proporcjonalna do założonych celów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Pomoc de minimis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Rozporządzenie Komisji (UE) Nr 1407/2013 z dnia 18 grudnia 2013 r. w sprawie stosowania art. 107 i 108 Traktatu o funkcjonowaniu Unii Europejskiej do pomocy </a:t>
            </a:r>
            <a:r>
              <a:rPr lang="pl-PL" sz="24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</a:t>
            </a:r>
            <a:r>
              <a:rPr lang="pl-PL" sz="24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24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(Dz. Urz. UE L 352, 24.12.2013, str. 1)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– </a:t>
            </a: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rozporządzenie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może być stosowane 	bezpośrednio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(bez konieczności wydawania krajowego rozporządzenia)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u="sng" strike="noStrike" spc="-1" dirty="0">
                <a:solidFill>
                  <a:srgbClr val="000000"/>
                </a:solidFill>
                <a:latin typeface="Calibri"/>
              </a:rPr>
              <a:t>Zawsze do zastosowania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endParaRPr dirty="0"/>
          </a:p>
          <a:p>
            <a:pPr marL="343080" indent="-342720" algn="just">
              <a:lnSpc>
                <a:spcPct val="100000"/>
              </a:lnSpc>
              <a:buFont typeface="Arial"/>
              <a:buChar char="-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Sokół faza B+R</a:t>
            </a:r>
            <a:endParaRPr dirty="0"/>
          </a:p>
          <a:p>
            <a:pPr algn="just">
              <a:lnSpc>
                <a:spcPct val="100000"/>
              </a:lnSpc>
            </a:pPr>
            <a:r>
              <a:rPr lang="pl-PL" sz="2000" u="sng" strike="noStrike" spc="-1" dirty="0">
                <a:solidFill>
                  <a:srgbClr val="000000"/>
                </a:solidFill>
                <a:latin typeface="Calibri"/>
              </a:rPr>
              <a:t>Może być zastosowana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endParaRPr dirty="0"/>
          </a:p>
          <a:p>
            <a:pPr marL="343080" indent="-342720" algn="just">
              <a:lnSpc>
                <a:spcPct val="100000"/>
              </a:lnSpc>
              <a:buFont typeface="Arial"/>
              <a:buChar char="-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Sokół faza W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Limit pomocy de minimis wynosi 200.000 euro w okresie 3 lat,</a:t>
            </a:r>
            <a:endParaRPr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sektorze drogowego transportu towarów limit pomocy jest obniżony do 100.000 euro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  <p:sp>
        <p:nvSpPr>
          <p:cNvPr id="133" name="CustomShape 3"/>
          <p:cNvSpPr/>
          <p:nvPr/>
        </p:nvSpPr>
        <p:spPr>
          <a:xfrm>
            <a:off x="1403640" y="3069000"/>
            <a:ext cx="6643440" cy="28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1D1E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mbria Math"/>
                <a:ea typeface="Cambria Math"/>
              </a:rPr>
              <a:t>Pomoc de minimis sumuje się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mbria Math"/>
                <a:ea typeface="Cambria Math"/>
              </a:rPr>
              <a:t>w okresie trzech lat obrotowych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mbria Math"/>
                <a:ea typeface="Cambria Math"/>
              </a:rPr>
              <a:t>. Oznacza to, że jeżeli np. planowana pomoc de minimis ma zostać udzielona (przyznana – zawarta umowa) w 2020 r., to łączna wartość pomocy de minimis (wyrażonej jako ekwiwalent dotacji brutto - EDB) otrzymanej przez „jedno przedsiębiorstwo” w latach 2018-2020 wraz z planowaną pomocą nie może przekroczyć, na dzień jej udzielenia, granicznej kwoty określonej w euro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56840" algn="just">
              <a:lnSpc>
                <a:spcPct val="100000"/>
              </a:lnSpc>
              <a:buFont typeface="Arial"/>
              <a:buChar char="•"/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definicja „</a:t>
            </a:r>
            <a:r>
              <a:rPr lang="pl-PL" sz="24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jednego przedsiębiorstwa</a:t>
            </a: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”, dla którego obowiązuje dopuszczalny limit pomocy (200.000 euro/100.000 euro)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  <p:sp>
        <p:nvSpPr>
          <p:cNvPr id="136" name="CustomShape 3"/>
          <p:cNvSpPr/>
          <p:nvPr/>
        </p:nvSpPr>
        <p:spPr>
          <a:xfrm>
            <a:off x="1403640" y="2997000"/>
            <a:ext cx="7128360" cy="288000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wszystkie podmioty, które są kontrolowane (</a:t>
            </a:r>
            <a:r>
              <a:rPr lang="pl-PL" sz="22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iure</a:t>
            </a: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przez ten sam podmiot (tworzące grupę), łącznie z tym podmiotem, należy traktować </a:t>
            </a:r>
            <a:r>
              <a:rPr lang="pl-PL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jako jedno przedsiębiorstwo.</a:t>
            </a: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 tego względu, do celów stosowania zasady </a:t>
            </a:r>
            <a:r>
              <a:rPr lang="pl-PL" sz="220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minimis, </a:t>
            </a: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 jedno przedsiębiorstwo uznaje się: jeden podmiot, jeśli jest samodzielny, ale również grupę podmiotów jeśli są powiązane ze sobą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1071360" y="357120"/>
            <a:ext cx="7615080" cy="911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827640" y="1268640"/>
            <a:ext cx="7858800" cy="5040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jedna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jednostka gospodarcza posiada w drugiej jednostce gospodarczej </a:t>
            </a:r>
            <a:r>
              <a:rPr lang="pl-PL" sz="16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większość praw głosu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akcjonariuszy, wspólników lub członków; </a:t>
            </a:r>
            <a:endParaRPr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jedna jednostka gospodarcza </a:t>
            </a:r>
            <a:r>
              <a:rPr lang="pl-PL" sz="16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 prawo wyznaczyć lub odwołać większość członków organu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administracyjnego, zarządzającego lub nadzorczego innej jednostki gospodarczej; </a:t>
            </a:r>
            <a:endParaRPr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jedna jednostka gospodarcza </a:t>
            </a:r>
            <a:r>
              <a:rPr lang="pl-PL" sz="1600" u="sng" strike="noStrike" spc="-1" dirty="0">
                <a:solidFill>
                  <a:srgbClr val="000000"/>
                </a:solidFill>
                <a:latin typeface="Calibri"/>
              </a:rPr>
              <a:t>ma prawo wywierać dominujący wpływ</a:t>
            </a:r>
            <a:r>
              <a:rPr lang="pl-PL" sz="16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inną jednostkę gospodarczą </a:t>
            </a:r>
            <a:r>
              <a:rPr lang="pl-PL" sz="1600" u="sng" strike="noStrike" spc="-1" dirty="0">
                <a:solidFill>
                  <a:srgbClr val="000000"/>
                </a:solidFill>
                <a:latin typeface="Calibri"/>
              </a:rPr>
              <a:t>zgodnie z umową</a:t>
            </a:r>
            <a:r>
              <a:rPr lang="pl-PL" sz="16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zawartą z tą jednostką lub postanowieniami w jej akcie założycielskim lub umowie spółki; </a:t>
            </a:r>
            <a:endParaRPr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jedna jednostka gospodarcza, która jest akcjonariuszem lub wspólnikiem w innej jednostce gospodarczej lub jej członkiem, </a:t>
            </a:r>
            <a:r>
              <a:rPr lang="pl-PL" sz="16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samodzielnie kontroluje,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zgodnie z porozumieniem z innymi akcjonariuszami, wspólnikami lub członkami tej jednostki, większość praw głosu akcjonariuszy, wspólników lub członków tej jednostki. </a:t>
            </a:r>
            <a:endParaRPr dirty="0"/>
          </a:p>
          <a:p>
            <a:pPr marL="457200" indent="-456840" algn="just">
              <a:lnSpc>
                <a:spcPct val="100000"/>
              </a:lnSpc>
            </a:pPr>
            <a:endParaRPr dirty="0"/>
          </a:p>
          <a:p>
            <a:pPr marL="457200" indent="-456840" algn="just">
              <a:lnSpc>
                <a:spcPct val="100000"/>
              </a:lnSpc>
            </a:pP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Jednostki gospodarcze pozostające w jakimkolwiek ze stosunków, o których mowa powyżej w lit. a)–d), za pośrednictwem jednej innej jednostki gospodarczej lub kilku innych jednostek gospodarczych również są uznawane za jedno przedsiębiorstwo</a:t>
            </a:r>
            <a:endParaRPr dirty="0"/>
          </a:p>
        </p:txBody>
      </p:sp>
      <p:pic>
        <p:nvPicPr>
          <p:cNvPr id="139" name="Obraz 5"/>
          <p:cNvPicPr/>
          <p:nvPr/>
        </p:nvPicPr>
        <p:blipFill>
          <a:blip r:embed="rId2"/>
          <a:stretch/>
        </p:blipFill>
        <p:spPr>
          <a:xfrm>
            <a:off x="2517507" y="1268280"/>
            <a:ext cx="4169520" cy="73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071360" y="357120"/>
            <a:ext cx="7615080" cy="839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1071360" y="1340640"/>
            <a:ext cx="7615080" cy="4785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Jednostki gospodarcze powiązane wyłącznie dlatego, że każda z nich jest bezpośrednio związana z organem publicznym nie są traktowane jako wzajemnie powiązane.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przypadku powiązań za pośrednictwem osoby fizycznej, należy brać pod uwagę powiązania za pośrednictwem </a:t>
            </a:r>
            <a:r>
              <a:rPr lang="pl-PL" sz="18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osoby fizycznej prowadzącej działalność gospodarczą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</a:t>
            </a:r>
            <a:r>
              <a:rPr lang="pl-PL" sz="1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 grupie podmiotów tworzących "jedno przedsiębiorstwo" </a:t>
            </a:r>
            <a:r>
              <a:rPr lang="pl-PL" sz="1800" u="sng" strike="noStrike" spc="-1" dirty="0">
                <a:solidFill>
                  <a:srgbClr val="000000"/>
                </a:solidFill>
                <a:latin typeface="Calibri"/>
              </a:rPr>
              <a:t>sumuje się tylko w obrębie jednego Państwa Członkowskiego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 bierze się pod uwagę powiązania, które można zidentyfikować w danym Państwie. Jeżeli zatem spółka-matka prowadzi działalność w Niemczech, a spółka-córka w Polsce, wówczas nie sumuje się pomocy de </a:t>
            </a:r>
            <a:r>
              <a:rPr lang="pl-PL" sz="1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uzyskanej przez oba te podmioty.</a:t>
            </a:r>
            <a:endParaRPr dirty="0"/>
          </a:p>
          <a:p>
            <a:pPr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Również w przypadku, gdy spółka-matka z przykładu powyżej ma drugą spółkę-córkę w Polsce, wówczas nie podlega sumowaniu pomoc de </a:t>
            </a:r>
            <a:r>
              <a:rPr lang="pl-PL" sz="1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uzyskana przez obie spółki-córki, ponieważ powiązania występują poprzez podmiot spoza Polski.</a:t>
            </a: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071360" y="357120"/>
            <a:ext cx="7615080" cy="839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de minimis</a:t>
            </a:r>
            <a:endParaRPr/>
          </a:p>
        </p:txBody>
      </p:sp>
      <p:sp>
        <p:nvSpPr>
          <p:cNvPr id="143" name="TextShape 2"/>
          <p:cNvSpPr txBox="1"/>
          <p:nvPr/>
        </p:nvSpPr>
        <p:spPr>
          <a:xfrm>
            <a:off x="1071360" y="1412640"/>
            <a:ext cx="7615080" cy="4713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Brak określonych kosztów kwalifikowanych,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Brak maksymalnej intensywności pomocy,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Brak konieczności wykazania efektu zachęty,</a:t>
            </a:r>
            <a:endParaRPr dirty="0"/>
          </a:p>
          <a:p>
            <a:pPr marL="380880" indent="-380520" algn="just">
              <a:lnSpc>
                <a:spcPct val="100000"/>
              </a:lnSpc>
              <a:buClr>
                <a:srgbClr val="85B400"/>
              </a:buClr>
              <a:buSzPct val="150000"/>
              <a:buFont typeface="Arial"/>
              <a:buChar char="•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Zgodnie z tym rozporządzeniem nie można udzielać pomocy:</a:t>
            </a:r>
            <a:endParaRPr dirty="0"/>
          </a:p>
          <a:p>
            <a:pPr marL="627063" indent="-271463" algn="just">
              <a:lnSpc>
                <a:spcPct val="100000"/>
              </a:lnSpc>
            </a:pPr>
            <a:r>
              <a:rPr lang="pl-PL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</a:t>
            </a: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sektorze produkcji pierwotnej produktów rolnych oraz rybołówstwa i akwakultury (osobne rozporządzenia),</a:t>
            </a:r>
            <a:endParaRPr dirty="0"/>
          </a:p>
          <a:p>
            <a:pPr marL="379413" indent="-23813" algn="just">
              <a:lnSpc>
                <a:spcPct val="100000"/>
              </a:lnSpc>
            </a:pPr>
            <a:r>
              <a:rPr lang="pl-PL" sz="2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</a:t>
            </a: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 zakup pojazdów do transportu drogowego towarów</a:t>
            </a:r>
            <a:endParaRPr dirty="0"/>
          </a:p>
          <a:p>
            <a:pPr marL="380880" indent="-3805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Udzielenie pomocy de </a:t>
            </a:r>
            <a:r>
              <a:rPr lang="pl-PL" sz="22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potwierdzane jest zaświadczeniem 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(wzór: w rozporządzeniu Rady Ministrów z dnia 20 marca 2007 r. w sprawie zaświadczeń o pomocy de </a:t>
            </a:r>
            <a:r>
              <a:rPr lang="pl-PL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 pomocy de </a:t>
            </a:r>
            <a:r>
              <a:rPr lang="pl-PL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minimis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 rolnictwie lub rybołówstwie, Dz.U.07.53.354, z </a:t>
            </a:r>
            <a:r>
              <a:rPr lang="pl-PL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późn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zm.)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4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Pomoc inna niż de minimis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1071360" y="413640"/>
            <a:ext cx="7615080" cy="1070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 to jest pomoc publiczna?</a:t>
            </a: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899640" y="1628640"/>
            <a:ext cx="7570800" cy="4569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indent="1588" algn="just">
              <a:lnSpc>
                <a:spcPct val="80000"/>
              </a:lnSpc>
              <a:spcAft>
                <a:spcPts val="1000"/>
              </a:spcAft>
            </a:pPr>
            <a:r>
              <a:rPr lang="pl-PL" sz="22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publiczna jest pojęciem prawa unijnego (prawo konkurencji) i tylko w kontekście przepisów tego porządku prawnego może być interpretowane.</a:t>
            </a:r>
            <a:endParaRPr dirty="0"/>
          </a:p>
          <a:p>
            <a:pPr marL="343080" indent="-342720" algn="just">
              <a:lnSpc>
                <a:spcPct val="80000"/>
              </a:lnSpc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Art. 107 ust. 1 Traktatu o funkcjonowaniu Unii Europejskiej:</a:t>
            </a:r>
            <a:endParaRPr dirty="0"/>
          </a:p>
          <a:p>
            <a:pPr marL="343080" indent="-342720" algn="just">
              <a:lnSpc>
                <a:spcPct val="95000"/>
              </a:lnSpc>
              <a:spcBef>
                <a:spcPts val="600"/>
              </a:spcBef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Z zastrzeżeniem innych postanowień przewidzianych w Traktatach, wszelka pomoc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przyznawana przez Państwo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Członkowskie lub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przy użyciu zasobów państwowych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 jakiejkolwiek formie,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która zakłóca lub grozi zakłóceniem konkurencji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poprzez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sprzyjanie niektórym przedsiębiorstwom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lub produkcji niektórych towarów, jest niezgodna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 rynkiem wewnętrznym w zakresie, w jakim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wpływa na wymianę handlową między Państwami Członkowskimi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71360" y="357120"/>
            <a:ext cx="7615080" cy="911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inna niż de minimis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899640" y="1268640"/>
            <a:ext cx="7786800" cy="4857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50000"/>
              <a:buFont typeface="Arial"/>
              <a:buChar char="•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rozporządzenie Ministra Środowiska z dnia 30 marca 2015 r. w sprawie szczegółowych warunków udzielania </a:t>
            </a:r>
            <a:r>
              <a:rPr lang="pl-PL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regionalnej pomocy </a:t>
            </a: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publicznej inwestycyjnej na cele z zakresu ochrony środowiska (Dz. U. z 2015 r. poz. 540, z 2018 r. poz. 787)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50000"/>
              <a:buFont typeface="Arial"/>
              <a:buChar char="•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rozporządzenie Ministra Środowiska z dnia 21 grudnia 2015 r. w sprawie szczegółowych warunków udzielania </a:t>
            </a:r>
            <a:r>
              <a:rPr lang="pl-PL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horyzontalnej pomocy </a:t>
            </a: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publicznej na cele z zakresu ochrony środowiska (Dz. U. poz. 2250)</a:t>
            </a:r>
            <a:endParaRPr/>
          </a:p>
          <a:p>
            <a:pPr algn="just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oba oparte na rozporządzeniu Komisji (UE) nr 651/2014 z dnia 17 czerwca 2014 r. uznającym niektóre rodzaje pomocy za zgodne z rynkiem wewnętrznym w zastosowaniu art. 107 i 108 Traktatu (Dz. Urz. UE L 187 z 26.06.2014 r., str. 1, z późn. zm.)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50000"/>
              <a:buFont typeface="Arial"/>
              <a:buChar char="•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bezpośrednio ww. rozporządzenie Komisji (UE) nr 651/2014 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071360" y="357120"/>
            <a:ext cx="7615080" cy="983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inna niż de minimis</a:t>
            </a:r>
            <a:endParaRPr/>
          </a:p>
        </p:txBody>
      </p:sp>
      <p:sp>
        <p:nvSpPr>
          <p:cNvPr id="149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Pomocy nie udziela się: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55680" indent="-355320" algn="just">
              <a:lnSpc>
                <a:spcPct val="80000"/>
              </a:lnSpc>
              <a:buClr>
                <a:srgbClr val="339966"/>
              </a:buClr>
              <a:buFont typeface="Wingdings" charset="2"/>
              <a:buChar char=""/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przedsiębiorstwom, na których ciąży obowiązek zwrotu pomocy  wynikający z wcześniejszej decyzji Komisji uznającej pomoc za niezgodną z prawem i z rynkiem wewnętrznym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339966"/>
              </a:buClr>
              <a:buFont typeface="Wingdings" charset="2"/>
              <a:buChar char=""/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przedsiębiorstwom znajdującym się w trudnej sytuacji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1071360" y="357120"/>
            <a:ext cx="7615080" cy="911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Przedsiębiorca w trudnej sytuacji</a:t>
            </a: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827640" y="1268640"/>
            <a:ext cx="7858800" cy="4857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95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Przedsiębiorca jest w trudnej sytuacji: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5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5000"/>
              </a:lnSpc>
              <a:buFont typeface="Arial"/>
              <a:buAutoNum type="alphaL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 w przypadku spółki z ograniczoną odpowiedzialnością (tj. spółka  akcyjna,  spółka  z  ograniczoną  odpowiedzialnością,  spółka  komandytowo-akcyjna) (innej niż MŚP, które istnieje od mniej niż trzech lat), w przypadku gdy ponad połowa jej subskrybowanego kapitału podstawowego została utracona w efekcie zakumulowanych strat. Taka sytuacja ma miejsce, gdy w wyniku odliczenia od rezerw (i wszystkich innych elementów uznawanych za część środków własnych przedsiębiorstwa) zakumulowanych strat powstaje ujemna skumulowana kwota, która przekracza połowę subskrybowanego kapitału zakładowego;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5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5000"/>
              </a:lnSpc>
              <a:buFont typeface="Arial"/>
              <a:buAutoNum type="alphaLcParenR" startAt="2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 w przypadku spółki, w której co najmniej niektórzy członkowie ponoszą nieograniczoną odpowiedzialność za jej zadłużenie (spółka jawna, spółka komandytowa) (innej niż MŚP, które istnieje od mniej niż trzech lat), w przypadku gdy ponad połowa jej kapitału wykazanego w sprawozdaniach finansowych tej spółki została utracona w efekcie zakumulowanych strat;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Przedsiębiorca w trudnej sytuacji</a:t>
            </a:r>
            <a:endParaRPr/>
          </a:p>
        </p:txBody>
      </p:sp>
      <p:pic>
        <p:nvPicPr>
          <p:cNvPr id="153" name="Picture 2"/>
          <p:cNvPicPr/>
          <p:nvPr/>
        </p:nvPicPr>
        <p:blipFill>
          <a:blip r:embed="rId2"/>
          <a:stretch/>
        </p:blipFill>
        <p:spPr>
          <a:xfrm>
            <a:off x="1148400" y="1600200"/>
            <a:ext cx="74610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1071360" y="476640"/>
            <a:ext cx="7615080" cy="69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Przedsiębiorca w trudnej sytuacji</a:t>
            </a:r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755640" y="1340640"/>
            <a:ext cx="7930800" cy="4785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Przedsiębiorca jest w trudnej sytuacji:</a:t>
            </a:r>
            <a:endParaRPr/>
          </a:p>
          <a:p>
            <a:pPr marL="343080" indent="-342720" algn="just">
              <a:lnSpc>
                <a:spcPct val="100000"/>
              </a:lnSpc>
              <a:buFont typeface="Times New Roman"/>
              <a:buAutoNum type="alphaLcParenR" startAt="3"/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jeśli przedsiębiorstwo podlega zbiorowemu postępowaniu w związku z niewypłacalnością lub zgodnie z prawem krajowym spełnia kryteria objęcia takim podstępowaniem na wniosek jej wierzycieli;</a:t>
            </a:r>
            <a:endParaRPr/>
          </a:p>
          <a:p>
            <a:pPr marL="343080" indent="-342720" algn="just">
              <a:lnSpc>
                <a:spcPct val="100000"/>
              </a:lnSpc>
              <a:buFont typeface="Times New Roman"/>
              <a:buAutoNum type="alphaLcParenR" startAt="4"/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jeśli otrzymał pomoc na ratowanie i nie spłacił do tej pory pożyczki ani nie zakończył umowy gwarancji lub otrzymał pomoc na restrukturyzację i nadal podlega planowi restrukturyzacyjnemu (realizuje plan)</a:t>
            </a:r>
            <a:endParaRPr/>
          </a:p>
          <a:p>
            <a:pPr marL="343080" indent="-342720" algn="just">
              <a:lnSpc>
                <a:spcPct val="100000"/>
              </a:lnSpc>
              <a:buFont typeface="Times New Roman"/>
              <a:buAutoNum type="alphaLcParenR" startAt="4"/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w przypadku dużego przedsiębiorstwa, jeśli w ciągu ostatnich dwóch lat: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1) księgowy stosunek wartości kapitału obcego (pożyczki bankowe, leasing finansowy,  wyemitowane papiery dłużne (pozycje z zobowiązań długo i krótko terminowych wobec pozostałych jednostek, bez dostaw i usług)) do kapitału własnego tego przedsiębiorstwa przekracza 7,5 oraz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9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2) wskaźnik pokrycia odsetek (koszt odsetkowy w rachunku zysków i strat) zyskiem EBITDA (zysk (strata) z działalności operacyjnej + amortyzacja) (czyli: EBIDTA/odsetki) tego przedsiębiorstwa wynosi poniżej 1,0. 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Przedsiębiorca w trudnej sytuacji</a:t>
            </a:r>
            <a:endParaRPr/>
          </a:p>
        </p:txBody>
      </p:sp>
      <p:sp>
        <p:nvSpPr>
          <p:cNvPr id="157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pl-PL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Badanie trudnej sytuacji w przypadku przedsiębiorstw powiązanych - wyjaśnienia UOKiK na stronie: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FF"/>
                </a:solidFill>
                <a:latin typeface="Calibri"/>
                <a:hlinkClick r:id="rId2"/>
              </a:rPr>
              <a:t>	</a:t>
            </a:r>
            <a:r>
              <a:rPr lang="pl-PL" sz="2400" u="sng" strike="noStrike" spc="-1" dirty="0">
                <a:solidFill>
                  <a:srgbClr val="0000FF"/>
                </a:solidFill>
                <a:latin typeface="Calibri"/>
                <a:hlinkClick r:id="rId2"/>
              </a:rPr>
              <a:t>https://www.uokik.gov.pl/wyjasnienia2.php#faq3030</a:t>
            </a:r>
            <a:r>
              <a:rPr lang="pl-PL" sz="2400" u="sng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611640" y="404640"/>
            <a:ext cx="7759080" cy="1079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inna niż de minimis 
- efekt zachęty</a:t>
            </a:r>
            <a:endParaRPr/>
          </a:p>
        </p:txBody>
      </p:sp>
      <p:sp>
        <p:nvSpPr>
          <p:cNvPr id="159" name="TextShape 2"/>
          <p:cNvSpPr txBox="1"/>
          <p:nvPr/>
        </p:nvSpPr>
        <p:spPr>
          <a:xfrm>
            <a:off x="827640" y="1600200"/>
            <a:ext cx="785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Aby pomoc wywoływała efekt zachęty wniosek musi być złożony przed rozpoczęciem inwestycji, które to rozpoczęcie oznacza:</a:t>
            </a:r>
            <a:endParaRPr/>
          </a:p>
          <a:p>
            <a:pPr marL="216000" indent="-215640" algn="just">
              <a:lnSpc>
                <a:spcPct val="100000"/>
              </a:lnSpc>
              <a:buClr>
                <a:srgbClr val="99FF33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rozpoczęcie robót budowlanych związanych z inwestycją (przez podjęcie robót budowlanych należy rozumieć rozpoczęcie budowy, o którym mowa w art. 41 ust. 1 ustawy Prawo budowlane), lub </a:t>
            </a:r>
            <a:endParaRPr/>
          </a:p>
          <a:p>
            <a:pPr marL="216000" indent="-215640" algn="just">
              <a:lnSpc>
                <a:spcPct val="100000"/>
              </a:lnSpc>
              <a:buClr>
                <a:srgbClr val="99FF33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pierwsze prawnie wiążące zobowiązanie do zamówienia urządzeń, lub </a:t>
            </a:r>
            <a:endParaRPr/>
          </a:p>
          <a:p>
            <a:pPr marL="216000" indent="-215640" algn="just">
              <a:lnSpc>
                <a:spcPct val="100000"/>
              </a:lnSpc>
              <a:buClr>
                <a:srgbClr val="99FF33"/>
              </a:buClr>
              <a:buSzPct val="45000"/>
              <a:buFont typeface="Wingdings" charset="2"/>
              <a:buChar char="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zobowiązanie, które sprawia, że inwestycja staje się nieodwracalna, </a:t>
            </a:r>
            <a:endParaRPr/>
          </a:p>
          <a:p>
            <a:pPr marL="216000" indent="-21564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zależnie od tego, co nastąpi najpierw. 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Ostatni element definicji oznacza przede wszystkim takie zobowiązanie, które powoduje, że z ekonomicznego punktu widzenia byłoby trudno zaniechać inwestycji od chwili powzięcia tego zobowiązania, np. z uwagi na znaczne (z punktu widzenia inwestora) straty finansowe, które inwestor musiałby ponieść w przypadku rezygnacji z inwestycji.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539640" y="62064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inna niż de minimis 
- efekt zachęty</a:t>
            </a:r>
            <a:endParaRPr/>
          </a:p>
        </p:txBody>
      </p:sp>
      <p:sp>
        <p:nvSpPr>
          <p:cNvPr id="161" name="TextShape 2"/>
          <p:cNvSpPr txBox="1"/>
          <p:nvPr/>
        </p:nvSpPr>
        <p:spPr>
          <a:xfrm>
            <a:off x="971640" y="1989000"/>
            <a:ext cx="7615080" cy="3672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pl-PL" sz="3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 rozpoczęcie inwestycji nie uznaje się w szczególności: prac przygotowawczych takich jak uzyskanie zezwoleń i przeprowadzenie studiów wykonalności, zakupu gruntu.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899640" y="45720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Wielkość przedsiębiorstwa</a:t>
            </a:r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90000"/>
              </a:lnSpc>
            </a:pPr>
            <a:endParaRPr dirty="0"/>
          </a:p>
          <a:p>
            <a:pPr marL="266760" indent="-266400" algn="just">
              <a:lnSpc>
                <a:spcPct val="9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Wielkość przedsiębiorstwa określa się zgodnie z przepisami 
art. 1-6 Załącznika I do Rozporządzenia Komisji (UE) NR 651/2014 z dnia 17 czerwca 2014 r. uznającego niektóre rodzaje pomocy za zgodne z rynkiem wewnętrznym w zastosowaniu art. 107 i 108 Traktatu</a:t>
            </a:r>
            <a:endParaRPr dirty="0"/>
          </a:p>
          <a:p>
            <a:pPr marL="343080" indent="-342720" algn="just">
              <a:lnSpc>
                <a:spcPct val="90000"/>
              </a:lnSpc>
            </a:pPr>
            <a:endParaRPr dirty="0"/>
          </a:p>
          <a:p>
            <a:pPr marL="266760" indent="-266400" algn="just">
              <a:lnSpc>
                <a:spcPct val="9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Jako dokument posiłkowy można stosować przygotowany przez Komisję Europejską: „Poradnik dla użytkowników dotyczący definicji MŚP”.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</a:t>
            </a:r>
            <a:r>
              <a:rPr lang="pl-PL" sz="1600" u="sng" strike="noStrike" spc="-1" dirty="0">
                <a:solidFill>
                  <a:srgbClr val="0000FF"/>
                </a:solidFill>
                <a:latin typeface="Calibri"/>
                <a:hlinkClick r:id="rId2"/>
              </a:rPr>
              <a:t>http://ec.europa.eu/DocsRoom/documents/15582/attachments/1/translations</a:t>
            </a:r>
            <a:r>
              <a:rPr lang="pl-PL" sz="160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pl-PL" sz="1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endParaRPr dirty="0"/>
          </a:p>
          <a:p>
            <a:pPr algn="just">
              <a:lnSpc>
                <a:spcPct val="90000"/>
              </a:lnSpc>
            </a:pPr>
            <a:endParaRPr dirty="0"/>
          </a:p>
          <a:p>
            <a:pPr marL="266760" indent="-266400" algn="just">
              <a:lnSpc>
                <a:spcPct val="9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Strona NFOŚiGW: </a:t>
            </a:r>
            <a:r>
              <a:rPr lang="pl-PL" sz="2200" u="sng" strike="noStrike" spc="-1" dirty="0">
                <a:solidFill>
                  <a:srgbClr val="0000FF"/>
                </a:solidFill>
                <a:latin typeface="Calibri"/>
                <a:hlinkClick r:id="rId3"/>
              </a:rPr>
              <a:t>http://www.nfosigw.gov.pl/oferta-finansowania/pomoc-publiczna/wielkoprzedsibiorstwa/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871560" y="357120"/>
            <a:ext cx="7615080" cy="822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Wielkość przedsiębiorstwa</a:t>
            </a:r>
            <a:endParaRPr/>
          </a:p>
        </p:txBody>
      </p:sp>
      <p:sp>
        <p:nvSpPr>
          <p:cNvPr id="165" name="TextShape 2"/>
          <p:cNvSpPr txBox="1"/>
          <p:nvPr/>
        </p:nvSpPr>
        <p:spPr>
          <a:xfrm>
            <a:off x="1071360" y="1180080"/>
            <a:ext cx="7615080" cy="49456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85000"/>
              </a:lnSpc>
              <a:buClr>
                <a:srgbClr val="00B050"/>
              </a:buClr>
              <a:buSzPct val="110000"/>
              <a:buFont typeface="Wingdings" charset="2"/>
              <a:buChar char=""/>
            </a:pPr>
            <a:r>
              <a:rPr lang="pl-PL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Rozróżnia się przedsiębiorstwa: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Mikro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Małe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Średnie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Inne (duże)</a:t>
            </a:r>
            <a:endParaRPr/>
          </a:p>
          <a:p>
            <a:pPr marL="343080" indent="-342720" algn="just">
              <a:lnSpc>
                <a:spcPct val="85000"/>
              </a:lnSpc>
            </a:pPr>
            <a:endParaRPr/>
          </a:p>
          <a:p>
            <a:pPr marL="343080" indent="-342720" algn="just">
              <a:lnSpc>
                <a:spcPct val="85000"/>
              </a:lnSpc>
              <a:buClr>
                <a:srgbClr val="00B050"/>
              </a:buClr>
              <a:buSzPct val="110000"/>
              <a:buFont typeface="Wingdings" charset="2"/>
              <a:buChar char=""/>
            </a:pP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Wielkość przedsiębiorstwa – kategorie kwalifikujące: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zatrudnienie,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roczny obrót i/lub bilans roczny,</a:t>
            </a:r>
            <a:endParaRPr/>
          </a:p>
          <a:p>
            <a:pPr marL="1143000" lvl="2" indent="-228240" algn="just">
              <a:lnSpc>
                <a:spcPct val="85000"/>
              </a:lnSpc>
              <a:buSzPct val="70000"/>
              <a:buFont typeface="Courier New"/>
              <a:buChar char="o"/>
            </a:pP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kryterium niezależności (rozróżnia się przedsiębiorstwa niezależne, partnerskie i powiązane)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  <p:pic>
        <p:nvPicPr>
          <p:cNvPr id="166" name="Obraz 3"/>
          <p:cNvPicPr/>
          <p:nvPr/>
        </p:nvPicPr>
        <p:blipFill>
          <a:blip r:embed="rId2"/>
          <a:stretch/>
        </p:blipFill>
        <p:spPr>
          <a:xfrm>
            <a:off x="467640" y="4103280"/>
            <a:ext cx="8402040" cy="2122560"/>
          </a:xfrm>
          <a:prstGeom prst="rect">
            <a:avLst/>
          </a:prstGeom>
          <a:ln>
            <a:noFill/>
          </a:ln>
        </p:spPr>
      </p:pic>
      <p:sp>
        <p:nvSpPr>
          <p:cNvPr id="167" name="CustomShape 3"/>
          <p:cNvSpPr/>
          <p:nvPr/>
        </p:nvSpPr>
        <p:spPr>
          <a:xfrm>
            <a:off x="3637800" y="4797000"/>
            <a:ext cx="62064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i  </a:t>
            </a:r>
            <a:endParaRPr/>
          </a:p>
        </p:txBody>
      </p:sp>
      <p:sp>
        <p:nvSpPr>
          <p:cNvPr id="168" name="CustomShape 4"/>
          <p:cNvSpPr/>
          <p:nvPr/>
        </p:nvSpPr>
        <p:spPr>
          <a:xfrm>
            <a:off x="3637800" y="5270040"/>
            <a:ext cx="62064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i  </a:t>
            </a:r>
            <a:endParaRPr/>
          </a:p>
        </p:txBody>
      </p:sp>
      <p:sp>
        <p:nvSpPr>
          <p:cNvPr id="169" name="CustomShape 5"/>
          <p:cNvSpPr/>
          <p:nvPr/>
        </p:nvSpPr>
        <p:spPr>
          <a:xfrm>
            <a:off x="3655080" y="5745240"/>
            <a:ext cx="62064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i  </a:t>
            </a:r>
            <a:endParaRPr/>
          </a:p>
        </p:txBody>
      </p:sp>
      <p:sp>
        <p:nvSpPr>
          <p:cNvPr id="170" name="CustomShape 6"/>
          <p:cNvSpPr/>
          <p:nvPr/>
        </p:nvSpPr>
        <p:spPr>
          <a:xfrm>
            <a:off x="6083280" y="4802400"/>
            <a:ext cx="65412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lub</a:t>
            </a:r>
            <a:endParaRPr/>
          </a:p>
        </p:txBody>
      </p:sp>
      <p:sp>
        <p:nvSpPr>
          <p:cNvPr id="171" name="CustomShape 7"/>
          <p:cNvSpPr/>
          <p:nvPr/>
        </p:nvSpPr>
        <p:spPr>
          <a:xfrm>
            <a:off x="6083280" y="5268240"/>
            <a:ext cx="65412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lub</a:t>
            </a:r>
            <a:endParaRPr/>
          </a:p>
        </p:txBody>
      </p:sp>
      <p:sp>
        <p:nvSpPr>
          <p:cNvPr id="172" name="CustomShape 8"/>
          <p:cNvSpPr/>
          <p:nvPr/>
        </p:nvSpPr>
        <p:spPr>
          <a:xfrm>
            <a:off x="6083280" y="5749560"/>
            <a:ext cx="654120" cy="274680"/>
          </a:xfrm>
          <a:prstGeom prst="rect">
            <a:avLst/>
          </a:prstGeom>
          <a:solidFill>
            <a:srgbClr val="66990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 marL="181080" indent="-180720" algn="ctr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lub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 to jest pomoc publiczna?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8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Przesłanki występowania pomocy publicznej: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beneficjent pomocy - przedsiębiorstwo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środki państwa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korzyść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selektywność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zakłócenie lub groźba zakłócenia konkurencji</a:t>
            </a:r>
            <a:endParaRPr/>
          </a:p>
          <a:p>
            <a:pPr marL="343080" indent="-342720"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80000"/>
              </a:lnSpc>
              <a:buClr>
                <a:srgbClr val="99CC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wpływ na wymianę handlową między państwami członkowskimi</a:t>
            </a:r>
            <a:endParaRPr/>
          </a:p>
          <a:p>
            <a:pPr algn="just">
              <a:lnSpc>
                <a:spcPct val="8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8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Ważne! </a:t>
            </a: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Zawiadomienie Komisji w sprawie pojęcia pomocy państwa w 	rozumieniu art. 107 ust. 1 Traktatu o funkcjonowaniu Unii Europejskiej 	(Dz. Urz. UE C 262, z 9.07.2016 r., str. 1)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1071360" y="357120"/>
            <a:ext cx="7615080" cy="911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Wielkość przedsiębiorstwa</a:t>
            </a:r>
            <a:endParaRPr/>
          </a:p>
        </p:txBody>
      </p:sp>
      <p:sp>
        <p:nvSpPr>
          <p:cNvPr id="174" name="TextShape 2"/>
          <p:cNvSpPr txBox="1"/>
          <p:nvPr/>
        </p:nvSpPr>
        <p:spPr>
          <a:xfrm>
            <a:off x="1071360" y="1412640"/>
            <a:ext cx="7615080" cy="4824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ctr">
              <a:lnSpc>
                <a:spcPct val="80000"/>
              </a:lnSpc>
            </a:pPr>
            <a:r>
              <a:rPr lang="pl-PL" sz="22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Główne zasady dotyczące ustalania danych przedsiębiorstwa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niezależne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(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samodzielne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–  tylko dane własne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partnerskie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(od 25% do 50% udziałów lub akcji) – dane własne plus dane przedsiębiorstw partnerskich, proporcjonalnie do udziału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95CA20"/>
              </a:buClr>
              <a:buSzPct val="125000"/>
              <a:buFont typeface="Wingdings" charset="2"/>
              <a:buChar char="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związane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powiązane)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(powyżej 50% udziałów lub akcji/inny rodzaj kontroli) – dane własne plus 100% danych przedsiębiorstw powiązanych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Zasadniczo przedsiębiorstwo nie może być uznane za małe lub średnie przedsiębiorstwo, jeżeli 25% lub więcej jego kapitału lub głosów jest kontrolowane bezpośrednio lub pośrednio, łącznie lub indywidualnie, przez jeden lub kilka podmiotów publicznych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971640" y="58788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Intensywność pomocy</a:t>
            </a:r>
            <a:endParaRPr/>
          </a:p>
        </p:txBody>
      </p:sp>
      <p:sp>
        <p:nvSpPr>
          <p:cNvPr id="176" name="TextShape 2"/>
          <p:cNvSpPr txBox="1"/>
          <p:nvPr/>
        </p:nvSpPr>
        <p:spPr>
          <a:xfrm>
            <a:off x="1061640" y="1412640"/>
            <a:ext cx="7615080" cy="4680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Miernikiem wartości udzielanej pomocy publicznej jest tzw. ekwiwalent dotacji brutto (</a:t>
            </a: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EDB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), tj. faktyczna wielkość przysporzenia dla beneficjenta (</a:t>
            </a:r>
            <a:r>
              <a:rPr lang="pl-PL" sz="200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całkowita pomoc w ramach projektu!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– </a:t>
            </a:r>
            <a:r>
              <a:rPr lang="pl-PL" sz="2000" b="1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nie mylić z kwotą dofinansowania!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Intensywność pomocy ustala się w oparciu o lokalizację inwestycji, a nie siedzibę wnioskodawcy!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EDB można wyliczyć posługując się kalkulatorem </a:t>
            </a:r>
            <a:r>
              <a:rPr lang="pl-PL" sz="1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edb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znajdującym się na stronie: </a:t>
            </a:r>
            <a:r>
              <a:rPr lang="pl-PL" sz="1800" u="sng" strike="noStrike" spc="-1" dirty="0">
                <a:solidFill>
                  <a:srgbClr val="0000FF"/>
                </a:solidFill>
                <a:latin typeface="Calibri"/>
                <a:hlinkClick r:id="rId2"/>
              </a:rPr>
              <a:t>http://www.nfosigw.gov.pl/oferta-finansowania/pomoc-publiczna/kalkulatory-pomocy-publicznej/</a:t>
            </a: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  <p:sp>
        <p:nvSpPr>
          <p:cNvPr id="177" name="CustomShape 3"/>
          <p:cNvSpPr/>
          <p:nvPr/>
        </p:nvSpPr>
        <p:spPr>
          <a:xfrm>
            <a:off x="1082880" y="1955160"/>
            <a:ext cx="2809440" cy="398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Intensywność pomocy</a:t>
            </a:r>
            <a:r>
              <a:rPr lang="pl-PL" sz="1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icrosoft YaHei"/>
              </a:rPr>
              <a:t> =</a:t>
            </a:r>
            <a:endParaRPr/>
          </a:p>
        </p:txBody>
      </p:sp>
      <p:sp>
        <p:nvSpPr>
          <p:cNvPr id="178" name="CustomShape 4"/>
          <p:cNvSpPr/>
          <p:nvPr/>
        </p:nvSpPr>
        <p:spPr>
          <a:xfrm>
            <a:off x="4068000" y="1715040"/>
            <a:ext cx="3476160" cy="33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Wartość pomocy publicznej (EDB)</a:t>
            </a:r>
            <a:endParaRPr/>
          </a:p>
        </p:txBody>
      </p:sp>
      <p:pic>
        <p:nvPicPr>
          <p:cNvPr id="179" name="Picture 2"/>
          <p:cNvPicPr/>
          <p:nvPr/>
        </p:nvPicPr>
        <p:blipFill>
          <a:blip r:embed="rId3"/>
          <a:stretch/>
        </p:blipFill>
        <p:spPr>
          <a:xfrm>
            <a:off x="4026240" y="2155320"/>
            <a:ext cx="4052520" cy="10800"/>
          </a:xfrm>
          <a:prstGeom prst="rect">
            <a:avLst/>
          </a:prstGeom>
          <a:ln>
            <a:noFill/>
          </a:ln>
        </p:spPr>
      </p:pic>
      <p:sp>
        <p:nvSpPr>
          <p:cNvPr id="180" name="CustomShape 5"/>
          <p:cNvSpPr/>
          <p:nvPr/>
        </p:nvSpPr>
        <p:spPr>
          <a:xfrm>
            <a:off x="4012920" y="2270160"/>
            <a:ext cx="4319280" cy="33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lnSpc>
                <a:spcPct val="100000"/>
              </a:lnSpc>
            </a:pPr>
            <a:r>
              <a:rPr lang="pl-PL" sz="1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  </a:t>
            </a: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icrosoft YaHei"/>
              </a:rPr>
              <a:t>Koszty kwalifikujące się do objęcia pomocą</a:t>
            </a:r>
            <a:endParaRPr/>
          </a:p>
        </p:txBody>
      </p:sp>
      <p:sp>
        <p:nvSpPr>
          <p:cNvPr id="181" name="Line 6"/>
          <p:cNvSpPr/>
          <p:nvPr/>
        </p:nvSpPr>
        <p:spPr>
          <a:xfrm>
            <a:off x="4012920" y="2155320"/>
            <a:ext cx="4159440" cy="0"/>
          </a:xfrm>
          <a:prstGeom prst="line">
            <a:avLst/>
          </a:prstGeom>
          <a:ln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395640" y="548640"/>
            <a:ext cx="8124840" cy="863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pl-PL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EDB wnioskowanego dofinansowania 
– dane do kalkulatora</a:t>
            </a: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/>
          </a:p>
        </p:txBody>
      </p:sp>
      <p:sp>
        <p:nvSpPr>
          <p:cNvPr id="183" name="TextShape 2"/>
          <p:cNvSpPr txBox="1"/>
          <p:nvPr/>
        </p:nvSpPr>
        <p:spPr>
          <a:xfrm>
            <a:off x="561600" y="1484640"/>
            <a:ext cx="8146800" cy="4968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endParaRPr dirty="0"/>
          </a:p>
          <a:p>
            <a:pPr algn="just">
              <a:lnSpc>
                <a:spcPct val="100000"/>
              </a:lnSpc>
            </a:pP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Komunikat Komisji w sprawie zmiany metody ustalania stóp referencyjnych i dyskontowych (Dz. Urz. UE C 14 z 19.01.2008 r. str. 6)</a:t>
            </a:r>
            <a:endParaRPr sz="1500" dirty="0"/>
          </a:p>
          <a:p>
            <a:pPr marL="343080" indent="-342720" algn="just">
              <a:lnSpc>
                <a:spcPct val="100000"/>
              </a:lnSpc>
            </a:pPr>
            <a:endParaRPr sz="1500" dirty="0"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SzPct val="120000"/>
              <a:buFont typeface="Arial"/>
              <a:buChar char="•"/>
            </a:pP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Stopa bazowa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obliczana dla każdego Państwa Członkowskiego w oparciu o jednoroczną stopę IBOR (</a:t>
            </a:r>
            <a:r>
              <a:rPr lang="pl-PL" sz="15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Interbank </a:t>
            </a:r>
            <a:r>
              <a:rPr lang="pl-PL" sz="15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Offered</a:t>
            </a:r>
            <a:r>
              <a:rPr lang="pl-PL" sz="15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15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Rate</a:t>
            </a:r>
            <a:r>
              <a:rPr lang="pl-PL" sz="15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wysokość oprocentowania pożyczek) zarejestrowaną we wrześniu, październiku i listopadzie poprzedniego roku (obowiązuje od dnia 1 stycznia – aktualizacja każdorazowo gdy średnia stopa obliczona za trzy poprzednie miesiące odbiega o więcej niż 15% od stopy obowiązującej). </a:t>
            </a:r>
            <a:endParaRPr sz="1500" dirty="0"/>
          </a:p>
          <a:p>
            <a:pPr marL="343080" indent="-342720" algn="just">
              <a:lnSpc>
                <a:spcPct val="100000"/>
              </a:lnSpc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Obecnie w Polsce obowiązuje stopa bazowa w wysokości </a:t>
            </a: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1,84% 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(od 01.01.2020 r.)</a:t>
            </a: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sz="1500" dirty="0"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SzPct val="120000"/>
              <a:buFont typeface="Arial"/>
              <a:buChar char="•"/>
            </a:pP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Stopa dyskontowa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= stopa bazowa + 1 punkt proc. (100 punktów bazowych) – </a:t>
            </a: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2,84%</a:t>
            </a:r>
            <a:endParaRPr sz="1500" dirty="0"/>
          </a:p>
          <a:p>
            <a:pPr algn="just">
              <a:lnSpc>
                <a:spcPct val="100000"/>
              </a:lnSpc>
            </a:pPr>
            <a:endParaRPr sz="1500" dirty="0"/>
          </a:p>
          <a:p>
            <a:pPr algn="just">
              <a:lnSpc>
                <a:spcPct val="100000"/>
              </a:lnSpc>
            </a:pPr>
            <a:r>
              <a:rPr lang="pl-PL" sz="1500" b="1" u="sng" strike="noStrike" spc="-1" dirty="0">
                <a:solidFill>
                  <a:srgbClr val="000000"/>
                </a:solidFill>
                <a:latin typeface="Calibri"/>
              </a:rPr>
              <a:t>Dodatkowo do pożyczki preferencyjnej</a:t>
            </a: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endParaRPr sz="1500" dirty="0"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SzPct val="120000"/>
              <a:buFont typeface="Arial"/>
              <a:buChar char="•"/>
            </a:pPr>
            <a:r>
              <a:rPr lang="pl-PL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Stopa referencyjna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= stopa bazowa + marża</a:t>
            </a:r>
            <a:endParaRPr sz="1500" dirty="0"/>
          </a:p>
          <a:p>
            <a:pPr marL="343080" indent="-342720" algn="just">
              <a:lnSpc>
                <a:spcPct val="100000"/>
              </a:lnSpc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Marża może wynosić od 60 do 1 000 pkt bazowych, w zależności od ratingu przedsiębiorstwa i poziomu zabezpieczeń.</a:t>
            </a:r>
            <a:endParaRPr sz="1500" dirty="0"/>
          </a:p>
          <a:p>
            <a:pPr marL="343080" indent="-342720" algn="just">
              <a:lnSpc>
                <a:spcPct val="100000"/>
              </a:lnSpc>
            </a:pPr>
            <a:endParaRPr sz="1500" dirty="0"/>
          </a:p>
          <a:p>
            <a:pPr algn="just">
              <a:lnSpc>
                <a:spcPct val="100000"/>
              </a:lnSpc>
            </a:pP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Samodzielne ustalenie ratingu – Arkusz kalkulacyjny na stronie: </a:t>
            </a:r>
            <a:r>
              <a:rPr lang="pl-PL" sz="1500" u="sng" strike="noStrike" spc="-1" dirty="0">
                <a:solidFill>
                  <a:srgbClr val="0000FF"/>
                </a:solidFill>
                <a:latin typeface="Calibri"/>
                <a:hlinkClick r:id="rId2"/>
              </a:rPr>
              <a:t>http://www.nfosigw.gov.pl/oferta-finansowania/pomoc-publiczna/kalkulatory-pomocy-publicznej/</a:t>
            </a:r>
            <a:r>
              <a:rPr lang="pl-PL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sz="1500"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1071360" y="357120"/>
            <a:ext cx="7615080" cy="69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Koszty kwalifikowane</a:t>
            </a:r>
            <a:endParaRPr/>
          </a:p>
        </p:txBody>
      </p:sp>
      <p:sp>
        <p:nvSpPr>
          <p:cNvPr id="185" name="TextShape 2"/>
          <p:cNvSpPr txBox="1"/>
          <p:nvPr/>
        </p:nvSpPr>
        <p:spPr>
          <a:xfrm>
            <a:off x="1071360" y="1196640"/>
            <a:ext cx="7615080" cy="4929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Koszty kwalifikowane zasadniczo określone w rozporządzeniach (np. w przypadku pomocy regionalnej określone w rozporządzeniu MŚ)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przypadku pomocy regionalnej/na ochronę środowiska nie kwalifikuje się:</a:t>
            </a:r>
            <a:endParaRPr/>
          </a:p>
          <a:p>
            <a:pPr marL="343080" indent="-342720" algn="just">
              <a:lnSpc>
                <a:spcPct val="100000"/>
              </a:lnSpc>
              <a:buFont typeface="Arial"/>
              <a:buChar char="-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wydatków poniesionych na informację i promocję, szkolenie personelu, audyty ex ante i ex post. </a:t>
            </a:r>
            <a:endParaRPr/>
          </a:p>
          <a:p>
            <a:pPr marL="343080" indent="-342720" algn="just">
              <a:lnSpc>
                <a:spcPct val="100000"/>
              </a:lnSpc>
              <a:buFont typeface="Arial"/>
              <a:buChar char="-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wydatków poniesionych przed złożeniem wniosku o dofinansowanie. 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algn="just">
              <a:lnSpc>
                <a:spcPct val="8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1071360" y="357120"/>
            <a:ext cx="7615080" cy="69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/>
          </a:p>
        </p:txBody>
      </p:sp>
      <p:sp>
        <p:nvSpPr>
          <p:cNvPr id="187" name="TextShape 2"/>
          <p:cNvSpPr txBox="1"/>
          <p:nvPr/>
        </p:nvSpPr>
        <p:spPr>
          <a:xfrm>
            <a:off x="1071360" y="1196640"/>
            <a:ext cx="7615080" cy="4929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Pomocy regionalnej na zasadach rozporządzenia Ministra Środowiska z dnia 30 marca 2015 r. nie można udzielać w następujących sektorach: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wytwarzanie energii, jej dystrybucja i infrastruktura 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hutnictwo żelaza i stali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górnictwo węgla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budownictwo okrętowe 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włókna syntetyczne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transport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rybołówstwo i akwakultura </a:t>
            </a:r>
            <a:endParaRPr dirty="0"/>
          </a:p>
          <a:p>
            <a:pPr marL="343080" indent="-342720" algn="just">
              <a:buClr>
                <a:srgbClr val="339966"/>
              </a:buClr>
              <a:buFont typeface="Wingdings" charset="2"/>
              <a:buChar char="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rolnictwo w zakresie działalności związanej z produkcją pierwotną produktów, o których mowa w załączniku I do TFUE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1071360" y="357120"/>
            <a:ext cx="7615080" cy="839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/>
          </a:p>
        </p:txBody>
      </p:sp>
      <p:sp>
        <p:nvSpPr>
          <p:cNvPr id="189" name="TextShape 2"/>
          <p:cNvSpPr txBox="1"/>
          <p:nvPr/>
        </p:nvSpPr>
        <p:spPr>
          <a:xfrm>
            <a:off x="1071360" y="1196640"/>
            <a:ext cx="7615080" cy="4929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Przedsiębiorcy w regionach (a) (wszystkie województwa poza mazowieckim) oraz  MŚP w regionach (c) (woj. mazowieckie) 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mogą otrzymać pomoc: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1) na </a:t>
            </a:r>
            <a:r>
              <a:rPr lang="pl-PL" sz="20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inwestycję początkową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tj. inwestycję w środki trwałe oraz wartości niematerialne i prawne związane z: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utworzeniem nowego zakładu, 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zwiększeniem zdolności produkcyjnej istniejącego zakładu,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dywersyfikacją produkcji zakładu przez wprowadzanie produktów uprzednio nieprodukowanych w zakładzie,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zasadniczą zmianą procesu produkcyjnego.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lub 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2) nabycie aktywów należących do zakładu, który został zamknięty lub zostałby zamknięty, gdyby zakup nie nastąpił, przy czym środki nabywane są przez inwestora niezależnego od zbywcy. 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1071360" y="48060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/>
          </a:p>
        </p:txBody>
      </p:sp>
      <p:sp>
        <p:nvSpPr>
          <p:cNvPr id="191" name="TextShape 2"/>
          <p:cNvSpPr txBox="1"/>
          <p:nvPr/>
        </p:nvSpPr>
        <p:spPr>
          <a:xfrm>
            <a:off x="1071360" y="1268640"/>
            <a:ext cx="7615080" cy="4857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Duży przedsiębiorca w regionie (c) (tj. woj. mazowieckie) </a:t>
            </a: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może otrzymać pomoc wyłącznie na: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1) </a:t>
            </a:r>
            <a:r>
              <a:rPr lang="pl-PL" sz="18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inwestycję początkową na rzecz nowej działalności gospodarczej</a:t>
            </a: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tj. inwestycji w środki trwałe oraz wartości niematerialne i prawne związane z: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utworzeniem nowego zakładu, </a:t>
            </a:r>
            <a:endParaRPr/>
          </a:p>
          <a:p>
            <a:pPr marL="857160" lvl="1" indent="-456840" algn="just">
              <a:lnSpc>
                <a:spcPct val="100000"/>
              </a:lnSpc>
              <a:buFont typeface="Arial"/>
              <a:buChar char="•"/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dywersyfikacją produkcji zakładu pod warunkiem że nowa działalność, która ma być prowadzona, nie jest taka sama jak działalność poprzednio prowadzona w danym zakładzie ani podobna do takiej działalności (inny kod NACE).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lub 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2)   nabycie aktywów należących do zakładu, który został zamknięty lub zostałby zamknięty, gdyby nie został nabyty, i który jest nabywany przez inwestora niezwiązanego ze sprzedawcą, pod warunkiem że nowa działalność, jaka ma być prowadzona z wykorzystaniem nabytych aktywów, nie jest taka sama, jak działalność prowadzona w zakładzie przed nabyciem ani podobna do takiej działalności.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1071360" y="35712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/>
          </a:p>
        </p:txBody>
      </p:sp>
      <p:pic>
        <p:nvPicPr>
          <p:cNvPr id="193" name="Symbol zastępczy zawartości 3"/>
          <p:cNvPicPr/>
          <p:nvPr/>
        </p:nvPicPr>
        <p:blipFill>
          <a:blip r:embed="rId2"/>
          <a:stretch/>
        </p:blipFill>
        <p:spPr>
          <a:xfrm>
            <a:off x="2427840" y="1124640"/>
            <a:ext cx="5096160" cy="5001120"/>
          </a:xfrm>
          <a:prstGeom prst="rect">
            <a:avLst/>
          </a:prstGeom>
          <a:ln w="9360">
            <a:noFill/>
          </a:ln>
        </p:spPr>
      </p:pic>
      <p:sp>
        <p:nvSpPr>
          <p:cNvPr id="194" name="CustomShape 2"/>
          <p:cNvSpPr/>
          <p:nvPr/>
        </p:nvSpPr>
        <p:spPr>
          <a:xfrm>
            <a:off x="395640" y="4869000"/>
            <a:ext cx="2785680" cy="45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l-PL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+20% dla mikro i małych przedsiębiorstw</a:t>
            </a:r>
            <a:endParaRPr/>
          </a:p>
          <a:p>
            <a:pPr>
              <a:lnSpc>
                <a:spcPct val="100000"/>
              </a:lnSpc>
            </a:pPr>
            <a:r>
              <a:rPr lang="pl-PL" sz="1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+10% dla średnich przedsiębiorstw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1071360" y="260640"/>
            <a:ext cx="7615080" cy="998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regionalna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1071360" y="1412640"/>
            <a:ext cx="7615080" cy="4641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90000"/>
              </a:lnSpc>
            </a:pPr>
            <a:r>
              <a:rPr lang="pl-PL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Wkład własny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0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Warunkiem udzielenia pomocy jest pokrycie przez przedsiębiorcę, ze środków własnych, co najmniej 25% kosztów kwalifikowanych </a:t>
            </a:r>
            <a:r>
              <a:rPr lang="pl-PL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(ważne zwłaszcza przy łączeniu w ramach fazy B+R pożyczki preferencyjnej z dotacją!)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. 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0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Przez środki własne należy rozumieć środki, które nie zostały uzyskane przez przedsiębiorcę w ramach udzielonej mu pomocy ze środków publicznych.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90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80000"/>
              </a:lnSpc>
            </a:pPr>
            <a:r>
              <a:rPr lang="pl-PL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Trwałość inwestycji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80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80000"/>
              </a:lnSpc>
              <a:buClr>
                <a:srgbClr val="339966"/>
              </a:buClr>
              <a:buFont typeface="Wingdings" charset="2"/>
              <a:buChar char=""/>
            </a:pPr>
            <a:r>
              <a:rPr lang="pl-PL" u="sng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Mikro-, mały i średni przedsiębiorca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zobowiązuje się do zapewnienia użytkowania inwestycji przez okres co najmniej </a:t>
            </a:r>
            <a:r>
              <a:rPr lang="pl-PL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trzech lat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od dnia jej przekazania do użytkowania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80000"/>
              </a:lnSpc>
            </a:pP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80000"/>
              </a:lnSpc>
              <a:buClr>
                <a:srgbClr val="339966"/>
              </a:buClr>
              <a:buFont typeface="Wingdings" charset="2"/>
              <a:buChar char="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</a:t>
            </a:r>
            <a:r>
              <a:rPr lang="pl-PL" u="sng" strike="noStrike" spc="-1" dirty="0">
                <a:solidFill>
                  <a:srgbClr val="000000"/>
                </a:solidFill>
                <a:latin typeface="Calibri" panose="020F0502020204030204" pitchFamily="34" charset="0"/>
              </a:rPr>
              <a:t>Duży przedsiębiorca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 zobowiązuje się do zapewnienia użytkowania inwestycji przez okres co najmniej </a:t>
            </a:r>
            <a:r>
              <a:rPr lang="pl-PL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pięciu lat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, od dnia jej przekazania do użytkowania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1071360" y="1500120"/>
            <a:ext cx="7615080" cy="45208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80000"/>
              </a:lnSpc>
            </a:pPr>
            <a:r>
              <a:rPr lang="pl-PL" sz="2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Różnice w stosunku do pomocy regionalnej :</a:t>
            </a:r>
            <a:endParaRPr dirty="0"/>
          </a:p>
          <a:p>
            <a:pPr algn="just">
              <a:lnSpc>
                <a:spcPct val="80000"/>
              </a:lnSpc>
            </a:pPr>
            <a:endParaRPr dirty="0"/>
          </a:p>
          <a:p>
            <a:pPr marL="343080" indent="-342720" algn="just">
              <a:lnSpc>
                <a:spcPct val="80000"/>
              </a:lnSpc>
              <a:spcAft>
                <a:spcPts val="600"/>
              </a:spcAft>
              <a:buClr>
                <a:srgbClr val="00B050"/>
              </a:buClr>
              <a:buFont typeface="Wingdings" charset="2"/>
              <a:buChar char=""/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przedsięwzięcie nie musi spełniać definicji „inwestycji początkowej”</a:t>
            </a:r>
            <a:endParaRPr dirty="0"/>
          </a:p>
          <a:p>
            <a:pPr marL="343080" indent="-342720" algn="just">
              <a:lnSpc>
                <a:spcPct val="80000"/>
              </a:lnSpc>
              <a:spcAft>
                <a:spcPts val="600"/>
              </a:spcAft>
              <a:buClr>
                <a:srgbClr val="00B050"/>
              </a:buClr>
              <a:buFont typeface="Wingdings" charset="2"/>
              <a:buChar char="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nie wymaga się wkładu własnego beneficjenta na poziomie 25% kosztów kwalifikowanych</a:t>
            </a:r>
            <a:endParaRPr dirty="0"/>
          </a:p>
          <a:p>
            <a:pPr marL="343080" indent="-342720" algn="just">
              <a:lnSpc>
                <a:spcPct val="80000"/>
              </a:lnSpc>
              <a:spcAft>
                <a:spcPts val="600"/>
              </a:spcAft>
              <a:buClr>
                <a:srgbClr val="00B050"/>
              </a:buClr>
              <a:buFont typeface="Wingdings" charset="2"/>
              <a:buChar char="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koszty kwalifikujące się do objęcia pomocą muszą ograniczać się do kosztów ściśle związanych z ochroną środowiska</a:t>
            </a:r>
            <a:endParaRPr dirty="0"/>
          </a:p>
          <a:p>
            <a:pPr marL="343080" indent="-342720" algn="just">
              <a:lnSpc>
                <a:spcPct val="80000"/>
              </a:lnSpc>
              <a:spcAft>
                <a:spcPts val="600"/>
              </a:spcAft>
              <a:buClr>
                <a:srgbClr val="00B050"/>
              </a:buClr>
              <a:buFont typeface="Wingdings" charset="2"/>
              <a:buChar char=""/>
            </a:pPr>
            <a:r>
              <a:rPr lang="pl-PL" sz="2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sektory wyłączone: przedsiębiorstwa prowadzące działalność w sektorze rybołówstwa i akwakultury </a:t>
            </a: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Przedsiębiorstwo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1071360" y="1340640"/>
            <a:ext cx="7615080" cy="4536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„Przedsiębiorstwo” w prawie unijnym a przedsiębiorca w prawie polskim.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Ustawa Prawo przedsiębiorców: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Art. 3. Działalnością gospodarczą jest zorganizowana działalność zarobkowa,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wykonywana we własnym imieniu i w sposób ciągły.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Art. 4 Przedsiębiorcą jest osoba fizyczna, osoba prawna lub jednostka organizacyjna niebędąca osobą prawną, której odrębna ustawa przyznaje zdolność prawną – wykonująca działalność gospodarczą.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lang="pl-PL" dirty="0" smtClean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„Przedsiębiorstwo”  wg ETS to: „</a:t>
            </a:r>
            <a:r>
              <a:rPr lang="pl-PL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każda jednostka prowadząca działalność gospodarczą, niezależnie od jej statusu prawnego i sposobu finansowania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” (</a:t>
            </a:r>
            <a:r>
              <a:rPr lang="pl-PL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Hőfner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 </a:t>
            </a:r>
            <a:r>
              <a:rPr lang="pl-PL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Elser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sprawa C 41/90), [1991] ECR I-1979, pkt 21)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„Działalność gospodarcza” wg ETS to: „</a:t>
            </a:r>
            <a:r>
              <a:rPr lang="pl-PL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oferowanie towarów lub usług na danym rynku</a:t>
            </a: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” (Sprawa 118/85, Komisja v. Włochy, [1987] ECR 2599, pkt 7; Sprawa 35/96, Komisja v. Włochy, [1998] ECR I-3851, pkt 36)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  <p:sp>
        <p:nvSpPr>
          <p:cNvPr id="107" name="CustomShape 3"/>
          <p:cNvSpPr/>
          <p:nvPr/>
        </p:nvSpPr>
        <p:spPr>
          <a:xfrm>
            <a:off x="868670" y="3852294"/>
            <a:ext cx="3687480" cy="321840"/>
          </a:xfrm>
          <a:prstGeom prst="ellipse">
            <a:avLst/>
          </a:prstGeom>
          <a:noFill/>
          <a:ln w="2844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5"/>
          <p:cNvSpPr/>
          <p:nvPr/>
        </p:nvSpPr>
        <p:spPr>
          <a:xfrm>
            <a:off x="4758840" y="3330900"/>
            <a:ext cx="2808000" cy="455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l-PL" sz="1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Stosujemy tylko definicję wykształconą przez orzecznictwo unijne!</a:t>
            </a:r>
            <a:endParaRPr dirty="0"/>
          </a:p>
        </p:txBody>
      </p:sp>
      <p:sp>
        <p:nvSpPr>
          <p:cNvPr id="110" name="CustomShape 6"/>
          <p:cNvSpPr/>
          <p:nvPr/>
        </p:nvSpPr>
        <p:spPr>
          <a:xfrm flipH="1">
            <a:off x="3836510" y="3608640"/>
            <a:ext cx="719640" cy="215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CustomShape 4"/>
          <p:cNvSpPr/>
          <p:nvPr/>
        </p:nvSpPr>
        <p:spPr>
          <a:xfrm>
            <a:off x="4622035" y="3308760"/>
            <a:ext cx="3072960" cy="499680"/>
          </a:xfrm>
          <a:prstGeom prst="ellipse">
            <a:avLst/>
          </a:prstGeom>
          <a:noFill/>
          <a:ln w="2844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1071360" y="357120"/>
            <a:ext cx="7615080" cy="911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200" name="TextShape 2"/>
          <p:cNvSpPr txBox="1"/>
          <p:nvPr/>
        </p:nvSpPr>
        <p:spPr>
          <a:xfrm>
            <a:off x="1071360" y="1340640"/>
            <a:ext cx="7615080" cy="4785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dostosowanie przedsiębiorcy do standardów ochrony środowiska UE (już opublikowanych, ale wymagalnych dopiero w przyszłości), pod warunkiem zakończenia inwestycji co najmniej rok przed ich wejściem w życie, 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podniesienie poziomu ochrony środowiska w przedsiębiorstwie w stopniu wykraczającym ponad standardy ochrony środowiska UE,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podniesienie poziomu ochrony środowiska w przedsiębiorstwie, jeżeli nie ustanowiono standardów ochrony środowiska UE,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efektywność energetyczna lub efektywność energetyczna w budynkach,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wysokosprawna kogeneracja,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odnawialne źródła energii,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efektywny energetycznie system ciepłowniczy i chłodniczy (jednostka wytwórcza + sieć),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infrastruktura energetyczna,</a:t>
            </a:r>
            <a:endParaRPr dirty="0">
              <a:latin typeface="Calibri" panose="020F0502020204030204" pitchFamily="34" charset="0"/>
            </a:endParaRPr>
          </a:p>
          <a:p>
            <a:pPr marL="457200" indent="-456840" algn="just">
              <a:buFont typeface="Calibri"/>
              <a:buAutoNum type="arabicParenR"/>
            </a:pPr>
            <a:r>
              <a:rPr lang="pl-PL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badania środowiska.</a:t>
            </a:r>
            <a:endParaRPr dirty="0">
              <a:latin typeface="Calibri" panose="020F0502020204030204" pitchFamily="34" charset="0"/>
            </a:endParaRPr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1071360" y="62064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202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Standard ochrony środowiska UE 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warunki, jakie przedsiębiorca powinien osiągnąć w zakresie ochrony środowiska, w tym w zakresie oszczędności energii, określone w dyrektywach lub rozporządzeniach UE, lub obowiązek stosowania przez przedsiębiorcę najlepszych dostępnych technik (BAT – z ang. </a:t>
            </a:r>
            <a:r>
              <a:rPr lang="pl-PL" sz="20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Best </a:t>
            </a:r>
            <a:r>
              <a:rPr lang="pl-PL" sz="20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Available</a:t>
            </a:r>
            <a:r>
              <a:rPr lang="pl-PL" sz="20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0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Techniques</a:t>
            </a:r>
            <a:r>
              <a:rPr lang="pl-PL" sz="20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).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Informacje dotyczące BAT  publikowane są na stronie </a:t>
            </a:r>
            <a:r>
              <a:rPr lang="pl-PL" sz="2000" u="sng" strike="noStrike" spc="-1" dirty="0">
                <a:solidFill>
                  <a:srgbClr val="0000FF"/>
                </a:solidFill>
                <a:latin typeface="Calibri"/>
                <a:hlinkClick r:id="rId2"/>
              </a:rPr>
              <a:t>http://www.ekoportal.gov.pl/pozwolenia-zintegrowane/konkluzje-bat/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Przykład aktu UE określającego standardy: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Dyrektywa Parlamentu Europejskiego i Rady 2010/75/UE z dnia 24 listopada 2010 r. w sprawie emisji przemysłowych (zintegrowane zapobieganie zanieczyszczeniom i ich kontrola) – określana jako dyrektywa IED (z ang. </a:t>
            </a:r>
            <a:r>
              <a:rPr lang="pl-PL" sz="20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Industrial</a:t>
            </a:r>
            <a:r>
              <a:rPr lang="pl-PL" sz="20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00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Emissions</a:t>
            </a:r>
            <a:r>
              <a:rPr lang="pl-PL" sz="200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Directive</a:t>
            </a: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1071360" y="476640"/>
            <a:ext cx="7615080" cy="76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204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17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Koszty kwalifikujące się do objęcia pomocą = dodatkowe (związane tylko z ochroną środowiska) koszty inwestycji</a:t>
            </a: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konieczne, aby osiągnąć wyższy poziom ochrony środowiska, w szczególności wyższy niż wymagają tego standardy unijne, lub aby zwiększyć poziom ochrony środowiska w przypadku braku standardów unijnych:</a:t>
            </a:r>
            <a:endParaRPr sz="1700"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jeżeli koszty inwestycji w ochronę środowiska można wyodrębnić 
z całkowitych kosztów inwestycji jako oddzielną inwestycję, za koszty kwalifikujące się do objęcia pomocą uznaje się </a:t>
            </a:r>
            <a:r>
              <a:rPr lang="pl-PL" sz="1700" u="sng" strike="noStrike" spc="-1" dirty="0">
                <a:solidFill>
                  <a:srgbClr val="000000"/>
                </a:solidFill>
                <a:latin typeface="Calibri"/>
              </a:rPr>
              <a:t>koszty kwalifikowane związane z ochroną środowiska</a:t>
            </a: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</a:t>
            </a:r>
            <a:endParaRPr sz="1700" dirty="0"/>
          </a:p>
          <a:p>
            <a:pPr marL="457200" indent="-456840" algn="just">
              <a:lnSpc>
                <a:spcPct val="100000"/>
              </a:lnSpc>
              <a:buFont typeface="Calibri"/>
              <a:buAutoNum type="alphaLcParenR"/>
            </a:pP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innych przypadkach koszty inwestycji w ochronę środowiska określa się poprzez odniesienie do podobnej, mniej przyjaznej dla środowiska inwestycji, która prawdopodobnie zostałaby przeprowadzona w przypadku braku pomocy (</a:t>
            </a:r>
            <a:r>
              <a:rPr lang="pl-PL" sz="1700" u="sng" strike="noStrike" spc="-1" dirty="0">
                <a:solidFill>
                  <a:srgbClr val="000000"/>
                </a:solidFill>
                <a:latin typeface="Calibri"/>
              </a:rPr>
              <a:t>inwestycja referencyjna</a:t>
            </a: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). Różnica między kosztami obydwu inwestycji określa koszt związany z ochroną środowiska i stanowi koszty kwalifikujące się do objęcia pomocą.</a:t>
            </a:r>
            <a:endParaRPr sz="1700" dirty="0"/>
          </a:p>
          <a:p>
            <a:pPr algn="just">
              <a:lnSpc>
                <a:spcPct val="100000"/>
              </a:lnSpc>
            </a:pPr>
            <a:r>
              <a:rPr lang="pl-PL" sz="17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Kosztów, które nie są bezpośrednio związane z osiągnięciem wyższego poziomu ochrony środowiska, nie uznaje się za kwalifikujące się do objęcia pomocą na ochronę środowiska.</a:t>
            </a:r>
            <a:endParaRPr sz="1700" dirty="0"/>
          </a:p>
          <a:p>
            <a:pPr marL="343080" indent="-342720" algn="just">
              <a:lnSpc>
                <a:spcPct val="100000"/>
              </a:lnSpc>
            </a:pPr>
            <a:endParaRPr sz="17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206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Inwestycja referencyjna to inwestycja porównywalna pod względem technicznym (o takich samych zdolnościach wytwórczych i wszystkich innych parametrach technicznych), która mogłaby być zrealizowana bez pomocy.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 przypadku pomocy na: </a:t>
            </a:r>
            <a:endParaRPr/>
          </a:p>
          <a:p>
            <a:pPr marL="177840" indent="-177480" algn="just">
              <a:lnSpc>
                <a:spcPct val="100000"/>
              </a:lnSpc>
              <a:buFont typeface="Arial"/>
              <a:buChar char="-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wcześniejsze dostosowanie do nowych standardów UE lub</a:t>
            </a:r>
            <a:endParaRPr/>
          </a:p>
          <a:p>
            <a:pPr marL="177840" indent="-177480" algn="just">
              <a:lnSpc>
                <a:spcPct val="100000"/>
              </a:lnSpc>
              <a:buFont typeface="Arial"/>
              <a:buChar char="-"/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osiągnięcie wyższego poziomu ochrony środowiska niż wymagany przez standardy UE</a:t>
            </a:r>
            <a:endParaRPr/>
          </a:p>
          <a:p>
            <a:pPr algn="just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przy określaniu inwestycji referencyjnej należy brać pod uwagę również standardy ochrony środowiska UE - proste dostosowanie do standardów zasadniczo nie kwalifikuje się pomocy.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na ochronę środowiska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Intensywność pomocy na ochronę środowiska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	– załącznik do prezentacji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214200" y="2786040"/>
            <a:ext cx="8229240" cy="685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r">
              <a:lnSpc>
                <a:spcPct val="100000"/>
              </a:lnSpc>
            </a:pPr>
            <a:r>
              <a:rPr lang="pl-PL" sz="4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Dziękuję za uwagę</a:t>
            </a:r>
            <a:endParaRPr/>
          </a:p>
        </p:txBody>
      </p:sp>
      <p:sp>
        <p:nvSpPr>
          <p:cNvPr id="210" name="CustomShape 2"/>
          <p:cNvSpPr/>
          <p:nvPr/>
        </p:nvSpPr>
        <p:spPr>
          <a:xfrm>
            <a:off x="214200" y="5243400"/>
            <a:ext cx="8229240" cy="68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342720" algn="r">
              <a:lnSpc>
                <a:spcPct val="100000"/>
              </a:lnSpc>
            </a:pPr>
            <a:r>
              <a:rPr lang="pl-PL" sz="4000" strike="noStrike" spc="-1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www.nfosigw.gov.pl</a:t>
            </a:r>
            <a:endParaRPr/>
          </a:p>
        </p:txBody>
      </p:sp>
      <p:sp>
        <p:nvSpPr>
          <p:cNvPr id="211" name="CustomShape 3"/>
          <p:cNvSpPr/>
          <p:nvPr/>
        </p:nvSpPr>
        <p:spPr>
          <a:xfrm>
            <a:off x="214200" y="3643200"/>
            <a:ext cx="8229240" cy="13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marL="343080" indent="-342720" algn="r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Iwona Kudła</a:t>
            </a:r>
            <a:endParaRPr/>
          </a:p>
          <a:p>
            <a:pPr marL="343080" indent="-342720" algn="r">
              <a:lnSpc>
                <a:spcPct val="100000"/>
              </a:lnSpc>
            </a:pPr>
            <a:r>
              <a:rPr lang="pl-PL" sz="2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Zespół Pomocy Publicznej</a:t>
            </a:r>
            <a:endParaRPr/>
          </a:p>
          <a:p>
            <a:pPr marL="343080" indent="-342720" algn="r">
              <a:lnSpc>
                <a:spcPct val="100000"/>
              </a:lnSpc>
            </a:pPr>
            <a:endParaRPr/>
          </a:p>
        </p:txBody>
      </p:sp>
      <p:sp>
        <p:nvSpPr>
          <p:cNvPr id="212" name="CustomShape 4"/>
          <p:cNvSpPr/>
          <p:nvPr/>
        </p:nvSpPr>
        <p:spPr>
          <a:xfrm>
            <a:off x="642960" y="4286160"/>
            <a:ext cx="8229240" cy="685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09">
                                            <p:txEl>
                                              <p:p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1071360" y="357120"/>
            <a:ext cx="7615080" cy="1127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lang="pl-PL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Środki państwa</a:t>
            </a: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Pomoc przyznana przez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państwo 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(szerokie rozumienie): 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77933C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środki przyznane przez publiczne władze centralne, regionalne i lokalne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77933C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wsparcie przekazywana przez państwowe (np. NFOŚiGW) lub prywatne (np. banki) instytucje występujące w imieniu Państwa, ustanowione przez nie w celu realizacji określonych zadań i uprawnione do dystrybuowania środków będących w ich dyspozycji, gdy instytucja publiczna określa zasady przyznawania pomocy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77933C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jeżeli środki pomocowe pochodzące ze źródeł zagranicznych objęte zostaną kontrolą Państwa, pozostaną w jego dyspozycji, a decyzja o przeznaczeniu tych środków podejmowana będzie na poziomie państwa, wówczas powinny one podlegać postanowieniom Traktatu w zakresie dopuszczalności pomocy publicznej (np. EFRR, FS, NMF, MF EOG)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Korzyść</a:t>
            </a:r>
            <a:endParaRPr/>
          </a:p>
        </p:txBody>
      </p:sp>
      <p:sp>
        <p:nvSpPr>
          <p:cNvPr id="114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  <a:spcAft>
                <a:spcPts val="1200"/>
              </a:spcAft>
              <a:buClr>
                <a:srgbClr val="85B400"/>
              </a:buClr>
              <a:buSzPct val="125000"/>
              <a:buFont typeface="Arial"/>
              <a:buChar char="•"/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Wsparcie może być pomocą wówczas, gdy przynosi </a:t>
            </a:r>
            <a:r>
              <a:rPr lang="pl-PL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korzyść ekonomiczną, której przedsiębiorca nie mógłby osiągnąć prowadząc działalność na warunkach rynkowych.</a:t>
            </a:r>
            <a:endParaRPr dirty="0"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SzPct val="125000"/>
              <a:buFont typeface="Arial"/>
              <a:buChar char="•"/>
            </a:pP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Transfer korzyści (w programie Sokół) przyjmuje formy: </a:t>
            </a:r>
            <a:endParaRPr dirty="0"/>
          </a:p>
          <a:p>
            <a:pPr marL="343080" indent="-342720" algn="just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lang="pl-PL" sz="2200" u="sng" strike="noStrike" spc="-1" dirty="0">
                <a:latin typeface="Calibri"/>
              </a:rPr>
              <a:t>dotacji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(bezzwrotne dofinansowanie),</a:t>
            </a:r>
            <a:endParaRPr dirty="0"/>
          </a:p>
          <a:p>
            <a:pPr marL="343080" indent="-342720" algn="just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lang="pl-PL" sz="2200" u="sng" strike="noStrike" spc="-1" dirty="0">
                <a:solidFill>
                  <a:srgbClr val="000000"/>
                </a:solidFill>
                <a:latin typeface="Calibri"/>
              </a:rPr>
              <a:t>pożyczki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(korzyścią jest preferencja wynikająca z udzielenia pożyczki po niższej niż rynkowa stopie oprocentowania), </a:t>
            </a:r>
            <a:endParaRPr dirty="0"/>
          </a:p>
          <a:p>
            <a:pPr marL="343080" indent="-342720" algn="just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lang="pl-PL" sz="2200" u="sng" strike="noStrike" spc="-1" dirty="0">
                <a:solidFill>
                  <a:srgbClr val="000000"/>
                </a:solidFill>
                <a:latin typeface="Calibri"/>
              </a:rPr>
              <a:t>częściowego umorzenia pożyczki</a:t>
            </a:r>
            <a:r>
              <a:rPr lang="pl-PL" sz="2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(= dotacja - całość jako subsydium bezzwrotne jest korzyścią)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071360" y="357120"/>
            <a:ext cx="7615080" cy="983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Korzyść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1071360" y="1340640"/>
            <a:ext cx="7615080" cy="4785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18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Pożyczka (w fazie B+R i W) może być udzielona również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	na warunkach rynkowych: oprocentowanie na poziomie stopy referencyjnej ustalanej zgodnie z komunikatem Komisji Europejskiej w sprawie zmiany metody ustalania stóp referencyjnych i dyskontowych (Dz. Urz. UE C 14, 19.01.2008, str. 6) 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Warunki rynkowe			brak korzyści</a:t>
            </a: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endParaRPr dirty="0"/>
          </a:p>
          <a:p>
            <a:pPr marL="343080" indent="-342720" algn="just">
              <a:lnSpc>
                <a:spcPct val="100000"/>
              </a:lnSpc>
            </a:pPr>
            <a:r>
              <a:rPr lang="pl-PL" sz="2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pożyczka nie stanowi pomocy publicznej</a:t>
            </a:r>
            <a:endParaRPr dirty="0"/>
          </a:p>
        </p:txBody>
      </p:sp>
      <p:sp>
        <p:nvSpPr>
          <p:cNvPr id="117" name="CustomShape 3"/>
          <p:cNvSpPr/>
          <p:nvPr/>
        </p:nvSpPr>
        <p:spPr>
          <a:xfrm>
            <a:off x="3792733" y="3737733"/>
            <a:ext cx="151164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8" name="CustomShape 4"/>
          <p:cNvSpPr/>
          <p:nvPr/>
        </p:nvSpPr>
        <p:spPr>
          <a:xfrm flipH="1">
            <a:off x="4919133" y="3937001"/>
            <a:ext cx="1117600" cy="48259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Selektywność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Charakteryzuje ją ograniczony zasięg oddziaływania lub uznaniowość organu (dyskrecjonalny charakter) co do wyboru beneficjenta pomocy.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66CC00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konkretny podmiot gospodarczy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66CC00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wybrana grupa podmiotów (np. program skierowany do małych i średnich przedsiębiorców)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66CC00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grupa podmiotów działających w konkretnym sektorze gospodarki (np. ulga w podatku od nieruchomości przedsiębiorstw w sektorze turystyki).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66CC00"/>
              </a:buClr>
              <a:buFont typeface="Symbol"/>
              <a:buChar char="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podmioty działające w konkretnym regionie kraju (np. pomoc udzielana przez wybrane gminy w formie zwolnienia od podatku od nieruchomości)</a:t>
            </a:r>
            <a:endParaRPr/>
          </a:p>
          <a:p>
            <a:pPr marL="343080" indent="-342720" algn="just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071360" y="357120"/>
            <a:ext cx="761508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l-PL" sz="4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Zakłócenie konkurencji</a:t>
            </a:r>
            <a:endParaRPr dirty="0"/>
          </a:p>
        </p:txBody>
      </p:sp>
      <p:sp>
        <p:nvSpPr>
          <p:cNvPr id="122" name="TextShape 2"/>
          <p:cNvSpPr txBox="1"/>
          <p:nvPr/>
        </p:nvSpPr>
        <p:spPr>
          <a:xfrm>
            <a:off x="1071360" y="1600200"/>
            <a:ext cx="761508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Font typeface="Arial"/>
              <a:buChar char="•"/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Prawdopodobieństwo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zakłócenia lub zagrożenia zakłóceniem konkurencji 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ETS: konkurencja jest zakłócona lub istnieje groźba jej zakłócenia,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gdy środek udzielony przez państwo wzmacnia pozycję odbiorcy pomocy</a:t>
            </a: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w stosunku do innych przedsiębiorców z nim konkurujących w wewnątrzwspólnotowej wymianie handlowej </a:t>
            </a: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(Sprawa 730/79 Philip Morris Holland v Komisja [1980] ECR 2671, pkt 11, sprawa 295/85 Francja vs Komisja [1987] ECR 4393, pkt 24)</a:t>
            </a: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/>
          </a:p>
          <a:p>
            <a:pPr marL="343080" indent="-342720" algn="just">
              <a:lnSpc>
                <a:spcPct val="100000"/>
              </a:lnSpc>
            </a:pP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Przesłanka niespełniona: 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gdy nie można odnaleźć produktów oferowanych na rynku, które byłyby identyczne lub stanowiły substytuty w stosunku do produktów oferowanych przez odbiorcę pomocy </a:t>
            </a:r>
            <a:r>
              <a:rPr lang="pl-PL" sz="16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(Opinia Adwokata Generalnego Capotorti, Sprawa 730/79 Philip Morris Holland BV vs Komisja [1980]); </a:t>
            </a:r>
            <a:endParaRPr/>
          </a:p>
          <a:p>
            <a:pPr marL="343080" indent="-342720" algn="just">
              <a:lnSpc>
                <a:spcPct val="100000"/>
              </a:lnSpc>
              <a:buClr>
                <a:srgbClr val="85B400"/>
              </a:buClr>
              <a:buFont typeface="Arial"/>
              <a:buChar char="•"/>
            </a:pPr>
            <a:r>
              <a:rPr lang="pl-PL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funkcjonowanie beneficjenta w warunkach </a:t>
            </a:r>
            <a:r>
              <a:rPr lang="pl-PL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monopolu</a:t>
            </a:r>
            <a:r>
              <a:rPr lang="pl-PL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3044</TotalTime>
  <Words>2743</Words>
  <Application>Microsoft Office PowerPoint</Application>
  <PresentationFormat>Pokaz na ekranie (4:3)</PresentationFormat>
  <Paragraphs>341</Paragraphs>
  <Slides>45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45</vt:i4>
      </vt:variant>
    </vt:vector>
  </HeadingPairs>
  <TitlesOfParts>
    <vt:vector size="57" baseType="lpstr">
      <vt:lpstr>Microsoft YaHei</vt:lpstr>
      <vt:lpstr>Arial</vt:lpstr>
      <vt:lpstr>Calibri</vt:lpstr>
      <vt:lpstr>Calibri Light</vt:lpstr>
      <vt:lpstr>Cambria Math</vt:lpstr>
      <vt:lpstr>Courier New</vt:lpstr>
      <vt:lpstr>DejaVu Sans</vt:lpstr>
      <vt:lpstr>Symbol</vt:lpstr>
      <vt:lpstr>Times New Roman</vt:lpstr>
      <vt:lpstr>Wingdings</vt:lpstr>
      <vt:lpstr>Motyw pakietu Office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mpietras</dc:creator>
  <cp:lastModifiedBy>Ruciński Piotr</cp:lastModifiedBy>
  <cp:revision>354</cp:revision>
  <cp:lastPrinted>2017-06-30T12:24:57Z</cp:lastPrinted>
  <dcterms:created xsi:type="dcterms:W3CDTF">2014-08-06T13:18:13Z</dcterms:created>
  <dcterms:modified xsi:type="dcterms:W3CDTF">2020-03-06T09:40:57Z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Pokaz na ekranie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45</vt:i4>
  </property>
</Properties>
</file>